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Open Sans ExtraBold"/>
      <p:bold r:id="rId23"/>
      <p:boldItalic r:id="rId24"/>
    </p:embeddedFont>
    <p:embeddedFont>
      <p:font typeface="Alfa Slab One"/>
      <p:regular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0" roundtripDataSignature="AMtx7mijcge/gTf0e6DPefmATHht3N+6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OpenSansExtraBold-boldItalic.fntdata"/><Relationship Id="rId23" Type="http://schemas.openxmlformats.org/officeDocument/2006/relationships/font" Target="fonts/OpenSans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AlfaSlabOne-regular.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a template. Please make a copy/duplicate of the template before editing.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8ac551ba3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8ac551ba3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8ac551ba3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8ac551ba31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9525d9e76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129525d9e76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9525d9e76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129525d9e76_0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bc6ff779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11bc6ff779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bc6ff779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1bc6ff7798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Discuss 1-1 form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68ca8437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68ca8437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8ca8437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8ca8437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8ca84375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68ca84375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8ca84375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68ca8437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8ca8437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68ca8437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9" name="Shape 9"/>
        <p:cNvGrpSpPr/>
        <p:nvPr/>
      </p:nvGrpSpPr>
      <p:grpSpPr>
        <a:xfrm>
          <a:off x="0" y="0"/>
          <a:ext cx="0" cy="0"/>
          <a:chOff x="0" y="0"/>
          <a:chExt cx="0" cy="0"/>
        </a:xfrm>
      </p:grpSpPr>
      <p:sp>
        <p:nvSpPr>
          <p:cNvPr id="10" name="Google Shape;10;p7"/>
          <p:cNvSpPr/>
          <p:nvPr/>
        </p:nvSpPr>
        <p:spPr>
          <a:xfrm>
            <a:off x="-25125" y="-25125"/>
            <a:ext cx="9169200" cy="30648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11" name="Google Shape;11;p7"/>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2" name="Google Shape;12;p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b="1"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3" name="Google Shape;13;p7"/>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4" name="Google Shape;1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7"/>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
  <p:cSld name="TITLE_AND_BODY_1">
    <p:spTree>
      <p:nvGrpSpPr>
        <p:cNvPr id="58" name="Shape 58"/>
        <p:cNvGrpSpPr/>
        <p:nvPr/>
      </p:nvGrpSpPr>
      <p:grpSpPr>
        <a:xfrm>
          <a:off x="0" y="0"/>
          <a:ext cx="0" cy="0"/>
          <a:chOff x="0" y="0"/>
          <a:chExt cx="0" cy="0"/>
        </a:xfrm>
      </p:grpSpPr>
      <p:sp>
        <p:nvSpPr>
          <p:cNvPr id="59" name="Google Shape;5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23A595"/>
              </a:buClr>
              <a:buSzPts val="3000"/>
              <a:buNone/>
              <a:defRPr>
                <a:solidFill>
                  <a:srgbClr val="23A595"/>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0" name="Google Shape;60;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61" name="Google Shape;6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p:cSld name="SECTION_TITLE_AND_DESCRIPTION_2">
    <p:spTree>
      <p:nvGrpSpPr>
        <p:cNvPr id="62" name="Shape 62"/>
        <p:cNvGrpSpPr/>
        <p:nvPr/>
      </p:nvGrpSpPr>
      <p:grpSpPr>
        <a:xfrm>
          <a:off x="0" y="0"/>
          <a:ext cx="0" cy="0"/>
          <a:chOff x="0" y="0"/>
          <a:chExt cx="0" cy="0"/>
        </a:xfrm>
      </p:grpSpPr>
      <p:sp>
        <p:nvSpPr>
          <p:cNvPr id="63" name="Google Shape;63;p21"/>
          <p:cNvSpPr/>
          <p:nvPr/>
        </p:nvSpPr>
        <p:spPr>
          <a:xfrm>
            <a:off x="0" y="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 name="Google Shape;64;p21"/>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65" name="Google Shape;65;p21"/>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66" name="Google Shape;66;p21"/>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67" name="Google Shape;67;p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pic>
        <p:nvPicPr>
          <p:cNvPr id="69" name="Google Shape;69;p26"/>
          <p:cNvPicPr preferRelativeResize="0"/>
          <p:nvPr/>
        </p:nvPicPr>
        <p:blipFill rotWithShape="1">
          <a:blip r:embed="rId2">
            <a:alphaModFix/>
          </a:blip>
          <a:srcRect b="0" l="0" r="0" t="0"/>
          <a:stretch/>
        </p:blipFill>
        <p:spPr>
          <a:xfrm>
            <a:off x="3193884" y="4200724"/>
            <a:ext cx="2906926" cy="728150"/>
          </a:xfrm>
          <a:prstGeom prst="rect">
            <a:avLst/>
          </a:prstGeom>
          <a:noFill/>
          <a:ln>
            <a:noFill/>
          </a:ln>
        </p:spPr>
      </p:pic>
      <p:sp>
        <p:nvSpPr>
          <p:cNvPr id="70" name="Google Shape;70;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90F52"/>
        </a:solidFill>
      </p:bgPr>
    </p:bg>
    <p:spTree>
      <p:nvGrpSpPr>
        <p:cNvPr id="71" name="Shape 71"/>
        <p:cNvGrpSpPr/>
        <p:nvPr/>
      </p:nvGrpSpPr>
      <p:grpSpPr>
        <a:xfrm>
          <a:off x="0" y="0"/>
          <a:ext cx="0" cy="0"/>
          <a:chOff x="0" y="0"/>
          <a:chExt cx="0" cy="0"/>
        </a:xfrm>
      </p:grpSpPr>
      <p:sp>
        <p:nvSpPr>
          <p:cNvPr id="72" name="Google Shape;72;p14"/>
          <p:cNvSpPr txBox="1"/>
          <p:nvPr>
            <p:ph type="title"/>
          </p:nvPr>
        </p:nvSpPr>
        <p:spPr>
          <a:xfrm>
            <a:off x="514800" y="134880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73" name="Google Shape;7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74" name="Shape 74"/>
        <p:cNvGrpSpPr/>
        <p:nvPr/>
      </p:nvGrpSpPr>
      <p:grpSpPr>
        <a:xfrm>
          <a:off x="0" y="0"/>
          <a:ext cx="0" cy="0"/>
          <a:chOff x="0" y="0"/>
          <a:chExt cx="0" cy="0"/>
        </a:xfrm>
      </p:grpSpPr>
      <p:cxnSp>
        <p:nvCxnSpPr>
          <p:cNvPr id="75" name="Google Shape;75;p12"/>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76" name="Google Shape;76;p1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490F52"/>
              </a:buClr>
              <a:buSzPts val="5400"/>
              <a:buFont typeface="Open Sans ExtraBold"/>
              <a:buNone/>
              <a:defRPr b="1" sz="5400">
                <a:solidFill>
                  <a:srgbClr val="490F52"/>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77" name="Google Shape;77;p1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78" name="Google Shape;7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2"/>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23A595"/>
        </a:solid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514800" y="134880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82" name="Google Shape;8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p:cSld name="MAIN_POINT">
    <p:bg>
      <p:bgPr>
        <a:solidFill>
          <a:srgbClr val="490F52"/>
        </a:solid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9pPr>
          </a:lstStyle>
          <a:p/>
        </p:txBody>
      </p:sp>
      <p:sp>
        <p:nvSpPr>
          <p:cNvPr id="85" name="Google Shape;8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p:cSld name="MAIN_POINT_1">
    <p:bg>
      <p:bgPr>
        <a:solidFill>
          <a:srgbClr val="23A595"/>
        </a:solidFill>
      </p:bgPr>
    </p:bg>
    <p:spTree>
      <p:nvGrpSpPr>
        <p:cNvPr id="86" name="Shape 86"/>
        <p:cNvGrpSpPr/>
        <p:nvPr/>
      </p:nvGrpSpPr>
      <p:grpSpPr>
        <a:xfrm>
          <a:off x="0" y="0"/>
          <a:ext cx="0" cy="0"/>
          <a:chOff x="0" y="0"/>
          <a:chExt cx="0" cy="0"/>
        </a:xfrm>
      </p:grpSpPr>
      <p:sp>
        <p:nvSpPr>
          <p:cNvPr id="87" name="Google Shape;87;p1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b="1" sz="4800">
                <a:solidFill>
                  <a:schemeClr val="lt1"/>
                </a:solidFill>
                <a:latin typeface="Open Sans ExtraBold"/>
                <a:ea typeface="Open Sans ExtraBold"/>
                <a:cs typeface="Open Sans ExtraBold"/>
                <a:sym typeface="Open Sans ExtraBold"/>
              </a:defRPr>
            </a:lvl9pPr>
          </a:lstStyle>
          <a:p/>
        </p:txBody>
      </p:sp>
      <p:sp>
        <p:nvSpPr>
          <p:cNvPr id="88" name="Google Shape;8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22"/>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490F52"/>
              </a:buClr>
              <a:buSzPts val="1800"/>
              <a:buFont typeface="Open Sans ExtraBold"/>
              <a:buNone/>
              <a:defRPr b="1" sz="1800">
                <a:solidFill>
                  <a:srgbClr val="490F52"/>
                </a:solidFill>
                <a:latin typeface="Open Sans ExtraBold"/>
                <a:ea typeface="Open Sans ExtraBold"/>
                <a:cs typeface="Open Sans ExtraBold"/>
                <a:sym typeface="Open Sans ExtraBold"/>
              </a:defRPr>
            </a:lvl1pPr>
          </a:lstStyle>
          <a:p/>
        </p:txBody>
      </p:sp>
      <p:sp>
        <p:nvSpPr>
          <p:cNvPr id="91" name="Google Shape;9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92" name="Shape 92"/>
        <p:cNvGrpSpPr/>
        <p:nvPr/>
      </p:nvGrpSpPr>
      <p:grpSpPr>
        <a:xfrm>
          <a:off x="0" y="0"/>
          <a:ext cx="0" cy="0"/>
          <a:chOff x="0" y="0"/>
          <a:chExt cx="0" cy="0"/>
        </a:xfrm>
      </p:grpSpPr>
      <p:sp>
        <p:nvSpPr>
          <p:cNvPr id="93" name="Google Shape;93;p2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23A595"/>
              </a:buClr>
              <a:buSzPts val="1800"/>
              <a:buFont typeface="Open Sans ExtraBold"/>
              <a:buNone/>
              <a:defRPr b="1" sz="1800">
                <a:solidFill>
                  <a:srgbClr val="23A595"/>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94" name="Google Shape;9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p:cSld name="SECTION_TITLE_AND_DESCRIPTION">
    <p:spTree>
      <p:nvGrpSpPr>
        <p:cNvPr id="16" name="Shape 16"/>
        <p:cNvGrpSpPr/>
        <p:nvPr/>
      </p:nvGrpSpPr>
      <p:grpSpPr>
        <a:xfrm>
          <a:off x="0" y="0"/>
          <a:ext cx="0" cy="0"/>
          <a:chOff x="0" y="0"/>
          <a:chExt cx="0" cy="0"/>
        </a:xfrm>
      </p:grpSpPr>
      <p:sp>
        <p:nvSpPr>
          <p:cNvPr id="17" name="Google Shape;17;p8"/>
          <p:cNvSpPr/>
          <p:nvPr/>
        </p:nvSpPr>
        <p:spPr>
          <a:xfrm>
            <a:off x="4572000" y="10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9" name="Google Shape;19;p8"/>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23A595"/>
              </a:buClr>
              <a:buSzPts val="3800"/>
              <a:buNone/>
              <a:defRPr sz="3800">
                <a:solidFill>
                  <a:srgbClr val="23A595"/>
                </a:solidFil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0" name="Google Shape;20;p8"/>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1" name="Google Shape;21;p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800">
                <a:solidFill>
                  <a:schemeClr val="lt1"/>
                </a:solidFill>
              </a:defRPr>
            </a:lvl1pPr>
            <a:lvl2pPr indent="-342900" lvl="1" marL="914400" algn="l">
              <a:lnSpc>
                <a:spcPct val="115000"/>
              </a:lnSpc>
              <a:spcBef>
                <a:spcPts val="0"/>
              </a:spcBef>
              <a:spcAft>
                <a:spcPts val="0"/>
              </a:spcAft>
              <a:buClr>
                <a:schemeClr val="lt1"/>
              </a:buClr>
              <a:buSzPts val="1800"/>
              <a:buChar char="○"/>
              <a:defRPr sz="1800">
                <a:solidFill>
                  <a:schemeClr val="lt1"/>
                </a:solidFill>
              </a:defRPr>
            </a:lvl2pPr>
            <a:lvl3pPr indent="-342900" lvl="2" marL="1371600" algn="l">
              <a:lnSpc>
                <a:spcPct val="115000"/>
              </a:lnSpc>
              <a:spcBef>
                <a:spcPts val="0"/>
              </a:spcBef>
              <a:spcAft>
                <a:spcPts val="0"/>
              </a:spcAft>
              <a:buClr>
                <a:schemeClr val="lt1"/>
              </a:buClr>
              <a:buSzPts val="1800"/>
              <a:buChar char="■"/>
              <a:defRPr sz="1800">
                <a:solidFill>
                  <a:schemeClr val="lt1"/>
                </a:solidFill>
              </a:defRPr>
            </a:lvl3pPr>
            <a:lvl4pPr indent="-342900" lvl="3" marL="1828800" algn="l">
              <a:lnSpc>
                <a:spcPct val="115000"/>
              </a:lnSpc>
              <a:spcBef>
                <a:spcPts val="0"/>
              </a:spcBef>
              <a:spcAft>
                <a:spcPts val="0"/>
              </a:spcAft>
              <a:buClr>
                <a:schemeClr val="lt1"/>
              </a:buClr>
              <a:buSzPts val="1800"/>
              <a:buChar char="●"/>
              <a:defRPr sz="1800">
                <a:solidFill>
                  <a:schemeClr val="lt1"/>
                </a:solidFill>
              </a:defRPr>
            </a:lvl4pPr>
            <a:lvl5pPr indent="-342900" lvl="4" marL="2286000" algn="l">
              <a:lnSpc>
                <a:spcPct val="115000"/>
              </a:lnSpc>
              <a:spcBef>
                <a:spcPts val="0"/>
              </a:spcBef>
              <a:spcAft>
                <a:spcPts val="0"/>
              </a:spcAft>
              <a:buClr>
                <a:schemeClr val="lt1"/>
              </a:buClr>
              <a:buSzPts val="1800"/>
              <a:buChar char="○"/>
              <a:defRPr sz="1800">
                <a:solidFill>
                  <a:schemeClr val="lt1"/>
                </a:solidFill>
              </a:defRPr>
            </a:lvl5pPr>
            <a:lvl6pPr indent="-355600" lvl="5" marL="2743200" algn="l">
              <a:lnSpc>
                <a:spcPct val="115000"/>
              </a:lnSpc>
              <a:spcBef>
                <a:spcPts val="0"/>
              </a:spcBef>
              <a:spcAft>
                <a:spcPts val="0"/>
              </a:spcAft>
              <a:buClr>
                <a:schemeClr val="lt1"/>
              </a:buClr>
              <a:buSzPts val="2000"/>
              <a:buChar char="■"/>
              <a:defRPr sz="1800">
                <a:solidFill>
                  <a:schemeClr val="lt1"/>
                </a:solidFill>
              </a:defRPr>
            </a:lvl6pPr>
            <a:lvl7pPr indent="-342900" lvl="6" marL="3200400" algn="l">
              <a:lnSpc>
                <a:spcPct val="115000"/>
              </a:lnSpc>
              <a:spcBef>
                <a:spcPts val="0"/>
              </a:spcBef>
              <a:spcAft>
                <a:spcPts val="0"/>
              </a:spcAft>
              <a:buClr>
                <a:schemeClr val="lt1"/>
              </a:buClr>
              <a:buSzPts val="1800"/>
              <a:buChar char="●"/>
              <a:defRPr sz="1800">
                <a:solidFill>
                  <a:schemeClr val="lt1"/>
                </a:solidFill>
              </a:defRPr>
            </a:lvl7pPr>
            <a:lvl8pPr indent="-342900" lvl="7" marL="3657600" algn="l">
              <a:lnSpc>
                <a:spcPct val="115000"/>
              </a:lnSpc>
              <a:spcBef>
                <a:spcPts val="0"/>
              </a:spcBef>
              <a:spcAft>
                <a:spcPts val="0"/>
              </a:spcAft>
              <a:buClr>
                <a:schemeClr val="lt1"/>
              </a:buClr>
              <a:buSzPts val="1800"/>
              <a:buChar char="○"/>
              <a:defRPr sz="1800">
                <a:solidFill>
                  <a:schemeClr val="lt1"/>
                </a:solidFill>
              </a:defRPr>
            </a:lvl8pPr>
            <a:lvl9pPr indent="-342900" lvl="8" marL="4114800" algn="l">
              <a:lnSpc>
                <a:spcPct val="115000"/>
              </a:lnSpc>
              <a:spcBef>
                <a:spcPts val="0"/>
              </a:spcBef>
              <a:spcAft>
                <a:spcPts val="0"/>
              </a:spcAft>
              <a:buClr>
                <a:schemeClr val="lt1"/>
              </a:buClr>
              <a:buSzPts val="1800"/>
              <a:buChar char="■"/>
              <a:defRPr sz="1800">
                <a:solidFill>
                  <a:schemeClr val="lt1"/>
                </a:solidFill>
              </a:defRPr>
            </a:lvl9pPr>
          </a:lstStyle>
          <a:p/>
        </p:txBody>
      </p:sp>
      <p:sp>
        <p:nvSpPr>
          <p:cNvPr id="22" name="Google Shape;2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5"/>
          <p:cNvSpPr txBox="1"/>
          <p:nvPr>
            <p:ph hasCustomPrompt="1" type="title"/>
          </p:nvPr>
        </p:nvSpPr>
        <p:spPr>
          <a:xfrm>
            <a:off x="374500" y="225900"/>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23A595"/>
              </a:buClr>
              <a:buSzPts val="11000"/>
              <a:buNone/>
              <a:defRPr sz="11000">
                <a:solidFill>
                  <a:srgbClr val="23A595"/>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97" name="Google Shape;9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5"/>
          <p:cNvSpPr txBox="1"/>
          <p:nvPr>
            <p:ph idx="1" type="body"/>
          </p:nvPr>
        </p:nvSpPr>
        <p:spPr>
          <a:xfrm>
            <a:off x="160975" y="1892825"/>
            <a:ext cx="7450800" cy="30780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p:cSld name="CAPTION_ONLY_1">
    <p:spTree>
      <p:nvGrpSpPr>
        <p:cNvPr id="23" name="Shape 23"/>
        <p:cNvGrpSpPr/>
        <p:nvPr/>
      </p:nvGrpSpPr>
      <p:grpSpPr>
        <a:xfrm>
          <a:off x="0" y="0"/>
          <a:ext cx="0" cy="0"/>
          <a:chOff x="0" y="0"/>
          <a:chExt cx="0" cy="0"/>
        </a:xfrm>
      </p:grpSpPr>
      <p:sp>
        <p:nvSpPr>
          <p:cNvPr id="24" name="Google Shape;24;p11"/>
          <p:cNvSpPr/>
          <p:nvPr/>
        </p:nvSpPr>
        <p:spPr>
          <a:xfrm>
            <a:off x="-12600" y="4233725"/>
            <a:ext cx="9169200" cy="9099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5" name="Google Shape;25;p11"/>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b="1"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26" name="Google Shape;2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 type="tx">
  <p:cSld name="TITLE_AND_BODY">
    <p:spTree>
      <p:nvGrpSpPr>
        <p:cNvPr id="27" name="Shape 27"/>
        <p:cNvGrpSpPr/>
        <p:nvPr/>
      </p:nvGrpSpPr>
      <p:grpSpPr>
        <a:xfrm>
          <a:off x="0" y="0"/>
          <a:ext cx="0" cy="0"/>
          <a:chOff x="0" y="0"/>
          <a:chExt cx="0" cy="0"/>
        </a:xfrm>
      </p:grpSpPr>
      <p:sp>
        <p:nvSpPr>
          <p:cNvPr id="28" name="Google Shape;28;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30" name="Google Shape;3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p:cSld name="TITLE_1_1">
    <p:spTree>
      <p:nvGrpSpPr>
        <p:cNvPr id="31" name="Shape 31"/>
        <p:cNvGrpSpPr/>
        <p:nvPr/>
      </p:nvGrpSpPr>
      <p:grpSpPr>
        <a:xfrm>
          <a:off x="0" y="0"/>
          <a:ext cx="0" cy="0"/>
          <a:chOff x="0" y="0"/>
          <a:chExt cx="0" cy="0"/>
        </a:xfrm>
      </p:grpSpPr>
      <p:sp>
        <p:nvSpPr>
          <p:cNvPr id="32" name="Google Shape;32;p13"/>
          <p:cNvSpPr/>
          <p:nvPr/>
        </p:nvSpPr>
        <p:spPr>
          <a:xfrm>
            <a:off x="-25125" y="-25125"/>
            <a:ext cx="9169200" cy="30648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33" name="Google Shape;33;p13"/>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34" name="Google Shape;34;p1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b="1"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35" name="Google Shape;35;p13"/>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36" name="Google Shape;3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13"/>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p:cSld name="SECTION_TITLE_AND_DESCRIPTION_2_1">
    <p:spTree>
      <p:nvGrpSpPr>
        <p:cNvPr id="38" name="Shape 38"/>
        <p:cNvGrpSpPr/>
        <p:nvPr/>
      </p:nvGrpSpPr>
      <p:grpSpPr>
        <a:xfrm>
          <a:off x="0" y="0"/>
          <a:ext cx="0" cy="0"/>
          <a:chOff x="0" y="0"/>
          <a:chExt cx="0" cy="0"/>
        </a:xfrm>
      </p:grpSpPr>
      <p:sp>
        <p:nvSpPr>
          <p:cNvPr id="39" name="Google Shape;39;p9"/>
          <p:cNvSpPr/>
          <p:nvPr/>
        </p:nvSpPr>
        <p:spPr>
          <a:xfrm>
            <a:off x="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9"/>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41" name="Google Shape;41;p9"/>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42" name="Google Shape;42;p9"/>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43" name="Google Shape;43;p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rgbClr val="000000"/>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6" name="Google Shape;4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B">
  <p:cSld name="CAPTION_ONLY_1_1">
    <p:spTree>
      <p:nvGrpSpPr>
        <p:cNvPr id="47" name="Shape 47"/>
        <p:cNvGrpSpPr/>
        <p:nvPr/>
      </p:nvGrpSpPr>
      <p:grpSpPr>
        <a:xfrm>
          <a:off x="0" y="0"/>
          <a:ext cx="0" cy="0"/>
          <a:chOff x="0" y="0"/>
          <a:chExt cx="0" cy="0"/>
        </a:xfrm>
      </p:grpSpPr>
      <p:sp>
        <p:nvSpPr>
          <p:cNvPr id="48" name="Google Shape;48;p24"/>
          <p:cNvSpPr/>
          <p:nvPr/>
        </p:nvSpPr>
        <p:spPr>
          <a:xfrm>
            <a:off x="-12600" y="4233725"/>
            <a:ext cx="9169200" cy="9099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90F52"/>
              </a:solidFill>
              <a:latin typeface="Open Sans"/>
              <a:ea typeface="Open Sans"/>
              <a:cs typeface="Open Sans"/>
              <a:sym typeface="Open Sans"/>
            </a:endParaRPr>
          </a:p>
        </p:txBody>
      </p:sp>
      <p:sp>
        <p:nvSpPr>
          <p:cNvPr id="49" name="Google Shape;49;p24"/>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b="1"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50" name="Google Shape;5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
  <p:cSld name="SECTION_TITLE_AND_DESCRIPTION_1">
    <p:spTree>
      <p:nvGrpSpPr>
        <p:cNvPr id="51" name="Shape 51"/>
        <p:cNvGrpSpPr/>
        <p:nvPr/>
      </p:nvGrpSpPr>
      <p:grpSpPr>
        <a:xfrm>
          <a:off x="0" y="0"/>
          <a:ext cx="0" cy="0"/>
          <a:chOff x="0" y="0"/>
          <a:chExt cx="0" cy="0"/>
        </a:xfrm>
      </p:grpSpPr>
      <p:sp>
        <p:nvSpPr>
          <p:cNvPr id="52" name="Google Shape;52;p20"/>
          <p:cNvSpPr/>
          <p:nvPr/>
        </p:nvSpPr>
        <p:spPr>
          <a:xfrm>
            <a:off x="457200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3" name="Google Shape;53;p20"/>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54" name="Google Shape;54;p20"/>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55" name="Google Shape;55;p20"/>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6" name="Google Shape;56;p2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57" name="Google Shape;5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490F52"/>
              </a:buClr>
              <a:buSzPts val="3000"/>
              <a:buFont typeface="Open Sans ExtraBold"/>
              <a:buNone/>
              <a:defRPr b="1" i="0" sz="3000" u="none" cap="none" strike="noStrike">
                <a:solidFill>
                  <a:srgbClr val="490F52"/>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1pPr>
            <a:lvl2pPr indent="-330200" lvl="1" marL="9144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2pPr>
            <a:lvl3pPr indent="-330200" lvl="2" marL="13716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3pPr>
            <a:lvl4pPr indent="-330200" lvl="3" marL="18288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4pPr>
            <a:lvl5pPr indent="-330200" lvl="4" marL="22860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5pPr>
            <a:lvl6pPr indent="-330200" lvl="5" marL="27432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6pPr>
            <a:lvl7pPr indent="-330200" lvl="6" marL="32004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7pPr>
            <a:lvl8pPr indent="-330200" lvl="7" marL="36576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8pPr>
            <a:lvl9pPr indent="-330200" lvl="8" marL="41148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http://jobs.utah.gov" TargetMode="External"/><Relationship Id="rId4" Type="http://schemas.openxmlformats.org/officeDocument/2006/relationships/hyperlink" Target="mailto:epas@utah.gov" TargetMode="External"/><Relationship Id="rId5" Type="http://schemas.openxmlformats.org/officeDocument/2006/relationships/hyperlink" Target="http://www.medicaid.utah.gov/ltc-2/epas/" TargetMode="External"/><Relationship Id="rId6" Type="http://schemas.openxmlformats.org/officeDocument/2006/relationships/hyperlink" Target="mailto:dhansen2@utah.gov" TargetMode="External"/><Relationship Id="rId7" Type="http://schemas.openxmlformats.org/officeDocument/2006/relationships/image" Target="../media/image6.png"/><Relationship Id="rId8"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www.jobs.utah.gov/" TargetMode="External"/><Relationship Id="rId5" Type="http://schemas.openxmlformats.org/officeDocument/2006/relationships/hyperlink" Target="http://www.medicaid.utah.gov/ltc-2/epas/" TargetMode="External"/><Relationship Id="rId6" Type="http://schemas.openxmlformats.org/officeDocument/2006/relationships/hyperlink" Target="https://prism-appin.health.utah.gov/applicationRequest/applicationRequestNonMedicaid?module=CARE" TargetMode="External"/><Relationship Id="rId7" Type="http://schemas.openxmlformats.org/officeDocument/2006/relationships/hyperlink" Target="mailto:epas@utah.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Employment- Related Personal Assistant Services (EPAS)</a:t>
            </a:r>
            <a:endParaRPr/>
          </a:p>
        </p:txBody>
      </p:sp>
      <p:sp>
        <p:nvSpPr>
          <p:cNvPr id="104" name="Google Shape;104;p1"/>
          <p:cNvSpPr txBox="1"/>
          <p:nvPr>
            <p:ph idx="1" type="subTitle"/>
          </p:nvPr>
        </p:nvSpPr>
        <p:spPr>
          <a:xfrm>
            <a:off x="42425" y="3562348"/>
            <a:ext cx="8520600" cy="7335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ctr">
              <a:lnSpc>
                <a:spcPct val="100000"/>
              </a:lnSpc>
              <a:spcBef>
                <a:spcPts val="0"/>
              </a:spcBef>
              <a:spcAft>
                <a:spcPts val="0"/>
              </a:spcAft>
              <a:buSzPct val="100000"/>
              <a:buNone/>
            </a:pPr>
            <a:r>
              <a:rPr lang="en"/>
              <a:t>Presented by Denise Hansen,</a:t>
            </a:r>
            <a:endParaRPr/>
          </a:p>
          <a:p>
            <a:pPr indent="0" lvl="0" marL="0" rtl="0" algn="ctr">
              <a:lnSpc>
                <a:spcPct val="100000"/>
              </a:lnSpc>
              <a:spcBef>
                <a:spcPts val="0"/>
              </a:spcBef>
              <a:spcAft>
                <a:spcPts val="0"/>
              </a:spcAft>
              <a:buSzPct val="100000"/>
              <a:buNone/>
            </a:pPr>
            <a:r>
              <a:rPr lang="en"/>
              <a:t>EPAS Coordinator</a:t>
            </a:r>
            <a:endParaRPr/>
          </a:p>
        </p:txBody>
      </p:sp>
      <p:sp>
        <p:nvSpPr>
          <p:cNvPr id="105" name="Google Shape;105;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8ac551ba31_0_6"/>
          <p:cNvSpPr txBox="1"/>
          <p:nvPr>
            <p:ph type="title"/>
          </p:nvPr>
        </p:nvSpPr>
        <p:spPr>
          <a:xfrm>
            <a:off x="367500" y="552650"/>
            <a:ext cx="3837000" cy="190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100"/>
              <a:t>Application information</a:t>
            </a:r>
            <a:r>
              <a:rPr lang="en" sz="2100"/>
              <a:t>:</a:t>
            </a:r>
            <a:endParaRPr sz="2100"/>
          </a:p>
          <a:p>
            <a:pPr indent="0" lvl="0" marL="0" rtl="0" algn="ctr">
              <a:spcBef>
                <a:spcPts val="0"/>
              </a:spcBef>
              <a:spcAft>
                <a:spcPts val="0"/>
              </a:spcAft>
              <a:buSzPts val="990"/>
              <a:buNone/>
            </a:pPr>
            <a:r>
              <a:rPr lang="en" sz="1600"/>
              <a:t>Policy timeframes:</a:t>
            </a:r>
            <a:endParaRPr sz="1600"/>
          </a:p>
          <a:p>
            <a:pPr indent="0" lvl="0" marL="0" rtl="0" algn="ctr">
              <a:spcBef>
                <a:spcPts val="0"/>
              </a:spcBef>
              <a:spcAft>
                <a:spcPts val="0"/>
              </a:spcAft>
              <a:buSzPts val="990"/>
              <a:buNone/>
            </a:pPr>
            <a:r>
              <a:rPr lang="en" sz="1600"/>
              <a:t>Enrollment into the EPAS program could take up to 60 days (policy allows 30 days for the assessment and 30 days for the care plan (from the completion of the assessment).</a:t>
            </a:r>
            <a:endParaRPr sz="1600"/>
          </a:p>
        </p:txBody>
      </p:sp>
      <p:sp>
        <p:nvSpPr>
          <p:cNvPr id="174" name="Google Shape;174;g38ac551ba31_0_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sz="1300">
                <a:solidFill>
                  <a:srgbClr val="000000"/>
                </a:solidFill>
                <a:latin typeface="Open Sans"/>
                <a:ea typeface="Open Sans"/>
                <a:cs typeface="Open Sans"/>
                <a:sym typeface="Open Sans"/>
              </a:rPr>
              <a:t>‹#›</a:t>
            </a:fld>
            <a:endParaRPr sz="1300">
              <a:solidFill>
                <a:srgbClr val="000000"/>
              </a:solidFill>
              <a:latin typeface="Open Sans"/>
              <a:ea typeface="Open Sans"/>
              <a:cs typeface="Open Sans"/>
              <a:sym typeface="Open Sans"/>
            </a:endParaRPr>
          </a:p>
        </p:txBody>
      </p:sp>
      <p:sp>
        <p:nvSpPr>
          <p:cNvPr id="175" name="Google Shape;175;g38ac551ba31_0_6"/>
          <p:cNvSpPr txBox="1"/>
          <p:nvPr>
            <p:ph idx="1" type="body"/>
          </p:nvPr>
        </p:nvSpPr>
        <p:spPr>
          <a:xfrm>
            <a:off x="5020600" y="552650"/>
            <a:ext cx="3837000" cy="4402200"/>
          </a:xfrm>
          <a:prstGeom prst="rect">
            <a:avLst/>
          </a:prstGeom>
        </p:spPr>
        <p:txBody>
          <a:bodyPr anchorCtr="0" anchor="ctr" bIns="91425" lIns="91425" spcFirstLastPara="1" rIns="91425" wrap="square" tIns="91425">
            <a:spAutoFit/>
          </a:bodyPr>
          <a:lstStyle/>
          <a:p>
            <a:pPr indent="0" lvl="0" marL="0" rtl="0" algn="l">
              <a:lnSpc>
                <a:spcPct val="100000"/>
              </a:lnSpc>
              <a:spcBef>
                <a:spcPts val="0"/>
              </a:spcBef>
              <a:spcAft>
                <a:spcPts val="0"/>
              </a:spcAft>
              <a:buClr>
                <a:schemeClr val="dk2"/>
              </a:buClr>
              <a:buSzPts val="1100"/>
              <a:buFont typeface="Arial"/>
              <a:buNone/>
            </a:pPr>
            <a:r>
              <a:rPr lang="en" sz="1600">
                <a:solidFill>
                  <a:schemeClr val="dk2"/>
                </a:solidFill>
              </a:rPr>
              <a:t>When an application is submitted for EPAS </a:t>
            </a:r>
            <a:r>
              <a:rPr lang="en" sz="1600">
                <a:solidFill>
                  <a:schemeClr val="dk2"/>
                </a:solidFill>
              </a:rPr>
              <a:t>eligibility</a:t>
            </a:r>
            <a:r>
              <a:rPr lang="en" sz="1600">
                <a:solidFill>
                  <a:schemeClr val="dk2"/>
                </a:solidFill>
              </a:rPr>
              <a:t> determination:</a:t>
            </a:r>
            <a:endParaRPr sz="1600">
              <a:solidFill>
                <a:schemeClr val="dk2"/>
              </a:solidFill>
            </a:endParaRPr>
          </a:p>
          <a:p>
            <a:pPr indent="0" lvl="0" marL="0" rtl="0" algn="l">
              <a:lnSpc>
                <a:spcPct val="100000"/>
              </a:lnSpc>
              <a:spcBef>
                <a:spcPts val="0"/>
              </a:spcBef>
              <a:spcAft>
                <a:spcPts val="0"/>
              </a:spcAft>
              <a:buClr>
                <a:schemeClr val="dk2"/>
              </a:buClr>
              <a:buSzPts val="1100"/>
              <a:buFont typeface="Arial"/>
              <a:buNone/>
            </a:pPr>
            <a:r>
              <a:t/>
            </a:r>
            <a:endParaRPr sz="1600">
              <a:solidFill>
                <a:schemeClr val="dk2"/>
              </a:solidFill>
            </a:endParaRPr>
          </a:p>
          <a:p>
            <a:pPr indent="0" lvl="0" marL="0" rtl="0" algn="l">
              <a:lnSpc>
                <a:spcPct val="100000"/>
              </a:lnSpc>
              <a:spcBef>
                <a:spcPts val="0"/>
              </a:spcBef>
              <a:spcAft>
                <a:spcPts val="0"/>
              </a:spcAft>
              <a:buClr>
                <a:schemeClr val="dk2"/>
              </a:buClr>
              <a:buSzPts val="1100"/>
              <a:buFont typeface="Arial"/>
              <a:buNone/>
            </a:pPr>
            <a:r>
              <a:rPr lang="en" sz="1600">
                <a:solidFill>
                  <a:schemeClr val="dk2"/>
                </a:solidFill>
              </a:rPr>
              <a:t>The applicant will provide verification of employment.</a:t>
            </a:r>
            <a:endParaRPr sz="1600">
              <a:solidFill>
                <a:schemeClr val="dk2"/>
              </a:solidFill>
            </a:endParaRPr>
          </a:p>
          <a:p>
            <a:pPr indent="0" lvl="0" marL="0" rtl="0" algn="l">
              <a:lnSpc>
                <a:spcPct val="100000"/>
              </a:lnSpc>
              <a:spcBef>
                <a:spcPts val="0"/>
              </a:spcBef>
              <a:spcAft>
                <a:spcPts val="0"/>
              </a:spcAft>
              <a:buClr>
                <a:schemeClr val="dk2"/>
              </a:buClr>
              <a:buSzPts val="1100"/>
              <a:buFont typeface="Arial"/>
              <a:buNone/>
            </a:pPr>
            <a:r>
              <a:t/>
            </a:r>
            <a:endParaRPr sz="1600">
              <a:solidFill>
                <a:schemeClr val="dk2"/>
              </a:solidFill>
            </a:endParaRPr>
          </a:p>
          <a:p>
            <a:pPr indent="0" lvl="0" marL="0" rtl="0" algn="l">
              <a:lnSpc>
                <a:spcPct val="100000"/>
              </a:lnSpc>
              <a:spcBef>
                <a:spcPts val="0"/>
              </a:spcBef>
              <a:spcAft>
                <a:spcPts val="0"/>
              </a:spcAft>
              <a:buClr>
                <a:schemeClr val="dk2"/>
              </a:buClr>
              <a:buSzPts val="1100"/>
              <a:buFont typeface="Arial"/>
              <a:buNone/>
            </a:pPr>
            <a:r>
              <a:rPr lang="en" sz="1600">
                <a:solidFill>
                  <a:schemeClr val="dk2"/>
                </a:solidFill>
              </a:rPr>
              <a:t>Select EPAS providers via the Freedom of Choice form.  The form identifies EPAS providers available in their area.</a:t>
            </a:r>
            <a:endParaRPr sz="1600">
              <a:solidFill>
                <a:schemeClr val="dk2"/>
              </a:solidFill>
            </a:endParaRPr>
          </a:p>
          <a:p>
            <a:pPr indent="0" lvl="0" marL="0" rtl="0" algn="l">
              <a:lnSpc>
                <a:spcPct val="100000"/>
              </a:lnSpc>
              <a:spcBef>
                <a:spcPts val="0"/>
              </a:spcBef>
              <a:spcAft>
                <a:spcPts val="0"/>
              </a:spcAft>
              <a:buClr>
                <a:schemeClr val="dk2"/>
              </a:buClr>
              <a:buSzPts val="1100"/>
              <a:buFont typeface="Arial"/>
              <a:buNone/>
            </a:pPr>
            <a:r>
              <a:t/>
            </a:r>
            <a:endParaRPr sz="1600">
              <a:solidFill>
                <a:schemeClr val="dk2"/>
              </a:solidFill>
            </a:endParaRPr>
          </a:p>
          <a:p>
            <a:pPr indent="0" lvl="0" marL="0" rtl="0" algn="l">
              <a:lnSpc>
                <a:spcPct val="100000"/>
              </a:lnSpc>
              <a:spcBef>
                <a:spcPts val="0"/>
              </a:spcBef>
              <a:spcAft>
                <a:spcPts val="0"/>
              </a:spcAft>
              <a:buClr>
                <a:schemeClr val="dk2"/>
              </a:buClr>
              <a:buSzPts val="1100"/>
              <a:buFont typeface="Arial"/>
              <a:buNone/>
            </a:pPr>
            <a:r>
              <a:rPr lang="en" sz="1600">
                <a:solidFill>
                  <a:schemeClr val="dk2"/>
                </a:solidFill>
              </a:rPr>
              <a:t>Selection includes:</a:t>
            </a:r>
            <a:endParaRPr sz="1600">
              <a:solidFill>
                <a:schemeClr val="dk2"/>
              </a:solidFill>
            </a:endParaRPr>
          </a:p>
          <a:p>
            <a:pPr indent="-330200" lvl="0" marL="457200" rtl="0" algn="l">
              <a:lnSpc>
                <a:spcPct val="100000"/>
              </a:lnSpc>
              <a:spcBef>
                <a:spcPts val="0"/>
              </a:spcBef>
              <a:spcAft>
                <a:spcPts val="0"/>
              </a:spcAft>
              <a:buClr>
                <a:schemeClr val="dk2"/>
              </a:buClr>
              <a:buSzPts val="1600"/>
              <a:buChar char="●"/>
            </a:pPr>
            <a:r>
              <a:rPr lang="en" sz="1600">
                <a:solidFill>
                  <a:schemeClr val="dk2"/>
                </a:solidFill>
              </a:rPr>
              <a:t>Assessor</a:t>
            </a:r>
            <a:endParaRPr sz="1600">
              <a:solidFill>
                <a:schemeClr val="dk2"/>
              </a:solidFill>
            </a:endParaRPr>
          </a:p>
          <a:p>
            <a:pPr indent="-330200" lvl="0" marL="457200" rtl="0" algn="l">
              <a:lnSpc>
                <a:spcPct val="100000"/>
              </a:lnSpc>
              <a:spcBef>
                <a:spcPts val="0"/>
              </a:spcBef>
              <a:spcAft>
                <a:spcPts val="0"/>
              </a:spcAft>
              <a:buClr>
                <a:schemeClr val="dk2"/>
              </a:buClr>
              <a:buSzPts val="1600"/>
              <a:buChar char="●"/>
            </a:pPr>
            <a:r>
              <a:rPr lang="en" sz="1600">
                <a:solidFill>
                  <a:schemeClr val="dk2"/>
                </a:solidFill>
              </a:rPr>
              <a:t>Service Coordinator</a:t>
            </a:r>
            <a:endParaRPr sz="1600">
              <a:solidFill>
                <a:schemeClr val="dk2"/>
              </a:solidFill>
            </a:endParaRPr>
          </a:p>
          <a:p>
            <a:pPr indent="-330200" lvl="0" marL="457200" rtl="0" algn="l">
              <a:lnSpc>
                <a:spcPct val="100000"/>
              </a:lnSpc>
              <a:spcBef>
                <a:spcPts val="0"/>
              </a:spcBef>
              <a:spcAft>
                <a:spcPts val="0"/>
              </a:spcAft>
              <a:buClr>
                <a:schemeClr val="dk2"/>
              </a:buClr>
              <a:buSzPts val="1600"/>
              <a:buChar char="●"/>
            </a:pPr>
            <a:r>
              <a:rPr lang="en" sz="1600">
                <a:solidFill>
                  <a:schemeClr val="dk2"/>
                </a:solidFill>
              </a:rPr>
              <a:t>Financial Management Agency</a:t>
            </a:r>
            <a:endParaRPr sz="1600">
              <a:solidFill>
                <a:schemeClr val="dk2"/>
              </a:solidFill>
            </a:endParaRPr>
          </a:p>
          <a:p>
            <a:pPr indent="-330200" lvl="0" marL="457200" rtl="0" algn="l">
              <a:lnSpc>
                <a:spcPct val="100000"/>
              </a:lnSpc>
              <a:spcBef>
                <a:spcPts val="0"/>
              </a:spcBef>
              <a:spcAft>
                <a:spcPts val="0"/>
              </a:spcAft>
              <a:buClr>
                <a:schemeClr val="dk2"/>
              </a:buClr>
              <a:buSzPts val="1600"/>
              <a:buChar char="●"/>
            </a:pPr>
            <a:r>
              <a:rPr lang="en" sz="1600">
                <a:solidFill>
                  <a:schemeClr val="dk2"/>
                </a:solidFill>
              </a:rPr>
              <a:t>Personal Care Agency</a:t>
            </a:r>
            <a:endParaRPr sz="1600">
              <a:solidFill>
                <a:schemeClr val="dk2"/>
              </a:solidFill>
            </a:endParaRPr>
          </a:p>
          <a:p>
            <a:pPr indent="0" lvl="0" marL="0" rtl="0" algn="l">
              <a:lnSpc>
                <a:spcPct val="100000"/>
              </a:lnSpc>
              <a:spcBef>
                <a:spcPts val="0"/>
              </a:spcBef>
              <a:spcAft>
                <a:spcPts val="0"/>
              </a:spcAft>
              <a:buClr>
                <a:schemeClr val="dk2"/>
              </a:buClr>
              <a:buSzPts val="1100"/>
              <a:buFont typeface="Arial"/>
              <a:buNone/>
            </a:pPr>
            <a:r>
              <a:t/>
            </a:r>
            <a:endParaRPr sz="1600">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8ac551ba31_0_12"/>
          <p:cNvSpPr txBox="1"/>
          <p:nvPr>
            <p:ph type="title"/>
          </p:nvPr>
        </p:nvSpPr>
        <p:spPr>
          <a:xfrm>
            <a:off x="408925" y="724200"/>
            <a:ext cx="3951600" cy="18471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3800"/>
              <a:buNone/>
            </a:pPr>
            <a:r>
              <a:rPr lang="en" sz="3600"/>
              <a:t>Service Coordinator Responsibilities</a:t>
            </a:r>
            <a:endParaRPr sz="3500"/>
          </a:p>
        </p:txBody>
      </p:sp>
      <p:sp>
        <p:nvSpPr>
          <p:cNvPr id="181" name="Google Shape;181;g38ac551ba31_0_12"/>
          <p:cNvSpPr txBox="1"/>
          <p:nvPr>
            <p:ph idx="1" type="body"/>
          </p:nvPr>
        </p:nvSpPr>
        <p:spPr>
          <a:xfrm>
            <a:off x="4954150" y="724200"/>
            <a:ext cx="3837000" cy="4025700"/>
          </a:xfrm>
          <a:prstGeom prst="rect">
            <a:avLst/>
          </a:prstGeom>
          <a:noFill/>
          <a:ln>
            <a:noFill/>
          </a:ln>
        </p:spPr>
        <p:txBody>
          <a:bodyPr anchorCtr="0" anchor="ctr" bIns="91425" lIns="91425" spcFirstLastPara="1" rIns="91425" wrap="square" tIns="91425">
            <a:normAutofit fontScale="85000" lnSpcReduction="20000"/>
          </a:bodyPr>
          <a:lstStyle/>
          <a:p>
            <a:pPr indent="-325755" lvl="0" marL="457200" rtl="0" algn="l">
              <a:lnSpc>
                <a:spcPct val="115000"/>
              </a:lnSpc>
              <a:spcBef>
                <a:spcPts val="1200"/>
              </a:spcBef>
              <a:spcAft>
                <a:spcPts val="0"/>
              </a:spcAft>
              <a:buSzPct val="100000"/>
              <a:buChar char="●"/>
            </a:pPr>
            <a:r>
              <a:rPr lang="en"/>
              <a:t>Are the participant’s main point of contact</a:t>
            </a:r>
            <a:endParaRPr/>
          </a:p>
          <a:p>
            <a:pPr indent="-325755" lvl="0" marL="457200" rtl="0" algn="l">
              <a:lnSpc>
                <a:spcPct val="115000"/>
              </a:lnSpc>
              <a:spcBef>
                <a:spcPts val="0"/>
              </a:spcBef>
              <a:spcAft>
                <a:spcPts val="0"/>
              </a:spcAft>
              <a:buSzPct val="100000"/>
              <a:buChar char="●"/>
            </a:pPr>
            <a:r>
              <a:rPr lang="en"/>
              <a:t>Make monthly &amp; annual contact with the participant</a:t>
            </a:r>
            <a:endParaRPr/>
          </a:p>
          <a:p>
            <a:pPr indent="-325755" lvl="1" marL="914400" rtl="0" algn="l">
              <a:lnSpc>
                <a:spcPct val="115000"/>
              </a:lnSpc>
              <a:spcBef>
                <a:spcPts val="0"/>
              </a:spcBef>
              <a:spcAft>
                <a:spcPts val="0"/>
              </a:spcAft>
              <a:buSzPct val="100000"/>
              <a:buChar char="○"/>
            </a:pPr>
            <a:r>
              <a:rPr lang="en"/>
              <a:t>Gather check stubs, verify meeting 40 hours per month</a:t>
            </a:r>
            <a:endParaRPr/>
          </a:p>
          <a:p>
            <a:pPr indent="-325755" lvl="1" marL="914400" rtl="0" algn="l">
              <a:lnSpc>
                <a:spcPct val="115000"/>
              </a:lnSpc>
              <a:spcBef>
                <a:spcPts val="0"/>
              </a:spcBef>
              <a:spcAft>
                <a:spcPts val="0"/>
              </a:spcAft>
              <a:buSzPct val="100000"/>
              <a:buChar char="○"/>
            </a:pPr>
            <a:r>
              <a:rPr lang="en"/>
              <a:t>Communicate issues with the participant and EPAS Coordinator</a:t>
            </a:r>
            <a:endParaRPr/>
          </a:p>
          <a:p>
            <a:pPr indent="-325755" lvl="0" marL="457200" rtl="0" algn="l">
              <a:lnSpc>
                <a:spcPct val="115000"/>
              </a:lnSpc>
              <a:spcBef>
                <a:spcPts val="0"/>
              </a:spcBef>
              <a:spcAft>
                <a:spcPts val="0"/>
              </a:spcAft>
              <a:buSzPct val="100000"/>
              <a:buChar char="●"/>
            </a:pPr>
            <a:r>
              <a:rPr lang="en"/>
              <a:t>Devise a care plan, based on the assessment, that determines monthly services to support maintaining employment</a:t>
            </a:r>
            <a:endParaRPr/>
          </a:p>
          <a:p>
            <a:pPr indent="-325755" lvl="0" marL="457200" rtl="0" algn="l">
              <a:lnSpc>
                <a:spcPct val="115000"/>
              </a:lnSpc>
              <a:spcBef>
                <a:spcPts val="0"/>
              </a:spcBef>
              <a:spcAft>
                <a:spcPts val="0"/>
              </a:spcAft>
              <a:buSzPct val="100000"/>
              <a:buChar char="●"/>
            </a:pPr>
            <a:r>
              <a:rPr lang="en"/>
              <a:t>Advocate for the EPAS participant</a:t>
            </a:r>
            <a:endParaRPr/>
          </a:p>
          <a:p>
            <a:pPr indent="-325755" lvl="0" marL="457200" rtl="0" algn="l">
              <a:lnSpc>
                <a:spcPct val="115000"/>
              </a:lnSpc>
              <a:spcBef>
                <a:spcPts val="0"/>
              </a:spcBef>
              <a:spcAft>
                <a:spcPts val="0"/>
              </a:spcAft>
              <a:buSzPct val="100000"/>
              <a:buChar char="●"/>
            </a:pPr>
            <a:r>
              <a:rPr lang="en"/>
              <a:t>Assist in setting up FMS services</a:t>
            </a:r>
            <a:endParaRPr/>
          </a:p>
          <a:p>
            <a:pPr indent="-325755" lvl="0" marL="457200" rtl="0" algn="l">
              <a:lnSpc>
                <a:spcPct val="115000"/>
              </a:lnSpc>
              <a:spcBef>
                <a:spcPts val="0"/>
              </a:spcBef>
              <a:spcAft>
                <a:spcPts val="0"/>
              </a:spcAft>
              <a:buSzPct val="100000"/>
              <a:buChar char="●"/>
            </a:pPr>
            <a:r>
              <a:rPr lang="en"/>
              <a:t>Educate the participant regarding EPAS policy and eligibility criteria.</a:t>
            </a:r>
            <a:endParaRPr/>
          </a:p>
        </p:txBody>
      </p:sp>
      <p:sp>
        <p:nvSpPr>
          <p:cNvPr id="182" name="Google Shape;182;g38ac551ba31_0_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29525d9e76_0_2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Contact Information</a:t>
            </a:r>
            <a:endParaRPr/>
          </a:p>
        </p:txBody>
      </p:sp>
      <p:sp>
        <p:nvSpPr>
          <p:cNvPr id="188" name="Google Shape;188;g129525d9e76_0_213"/>
          <p:cNvSpPr txBox="1"/>
          <p:nvPr>
            <p:ph idx="1" type="body"/>
          </p:nvPr>
        </p:nvSpPr>
        <p:spPr>
          <a:xfrm>
            <a:off x="583625" y="1305025"/>
            <a:ext cx="6193800" cy="35133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t/>
            </a:r>
            <a:endParaRPr b="1" sz="1340"/>
          </a:p>
          <a:p>
            <a:pPr indent="0" lvl="0" marL="0" rtl="0" algn="l">
              <a:lnSpc>
                <a:spcPct val="105000"/>
              </a:lnSpc>
              <a:spcBef>
                <a:spcPts val="0"/>
              </a:spcBef>
              <a:spcAft>
                <a:spcPts val="0"/>
              </a:spcAft>
              <a:buSzPts val="852"/>
              <a:buNone/>
            </a:pPr>
            <a:r>
              <a:rPr b="1" lang="en" sz="1640"/>
              <a:t>DWS Medicaid:</a:t>
            </a:r>
            <a:r>
              <a:rPr lang="en" sz="1640"/>
              <a:t> </a:t>
            </a:r>
            <a:r>
              <a:rPr lang="en" sz="1640" u="sng">
                <a:solidFill>
                  <a:schemeClr val="hlink"/>
                </a:solidFill>
                <a:hlinkClick r:id="rId3"/>
              </a:rPr>
              <a:t>http://jobs.utah.gov</a:t>
            </a:r>
            <a:endParaRPr sz="1640"/>
          </a:p>
          <a:p>
            <a:pPr indent="0" lvl="0" marL="0" rtl="0" algn="l">
              <a:lnSpc>
                <a:spcPct val="105000"/>
              </a:lnSpc>
              <a:spcBef>
                <a:spcPts val="0"/>
              </a:spcBef>
              <a:spcAft>
                <a:spcPts val="0"/>
              </a:spcAft>
              <a:buSzPts val="852"/>
              <a:buNone/>
            </a:pPr>
            <a:r>
              <a:t/>
            </a:r>
            <a:endParaRPr sz="1640"/>
          </a:p>
          <a:p>
            <a:pPr indent="0" lvl="0" marL="0" rtl="0" algn="l">
              <a:lnSpc>
                <a:spcPct val="105000"/>
              </a:lnSpc>
              <a:spcBef>
                <a:spcPts val="0"/>
              </a:spcBef>
              <a:spcAft>
                <a:spcPts val="0"/>
              </a:spcAft>
              <a:buSzPts val="852"/>
              <a:buNone/>
            </a:pPr>
            <a:r>
              <a:rPr b="1" lang="en" sz="1640"/>
              <a:t>EPAS email</a:t>
            </a:r>
            <a:r>
              <a:rPr b="1" lang="en" sz="1640"/>
              <a:t>:</a:t>
            </a:r>
            <a:r>
              <a:rPr lang="en" sz="1640"/>
              <a:t> </a:t>
            </a:r>
            <a:r>
              <a:rPr lang="en" sz="1640" u="sng">
                <a:solidFill>
                  <a:schemeClr val="hlink"/>
                </a:solidFill>
                <a:hlinkClick r:id="rId4"/>
              </a:rPr>
              <a:t>epas@utah.gov</a:t>
            </a:r>
            <a:endParaRPr sz="1640"/>
          </a:p>
          <a:p>
            <a:pPr indent="0" lvl="0" marL="0" rtl="0" algn="l">
              <a:lnSpc>
                <a:spcPct val="105000"/>
              </a:lnSpc>
              <a:spcBef>
                <a:spcPts val="0"/>
              </a:spcBef>
              <a:spcAft>
                <a:spcPts val="0"/>
              </a:spcAft>
              <a:buSzPts val="852"/>
              <a:buNone/>
            </a:pPr>
            <a:r>
              <a:rPr b="1" lang="en" sz="1640"/>
              <a:t>EPAS website</a:t>
            </a:r>
            <a:r>
              <a:rPr lang="en" sz="1640"/>
              <a:t>: </a:t>
            </a:r>
            <a:r>
              <a:rPr lang="en" sz="1500" u="sng">
                <a:solidFill>
                  <a:srgbClr val="0097A7"/>
                </a:solidFill>
                <a:hlinkClick r:id="rId5">
                  <a:extLst>
                    <a:ext uri="{A12FA001-AC4F-418D-AE19-62706E023703}">
                      <ahyp:hlinkClr val="tx"/>
                    </a:ext>
                  </a:extLst>
                </a:hlinkClick>
              </a:rPr>
              <a:t>www.medicaid.utah.gov/ltc-2/epas/</a:t>
            </a:r>
            <a:endParaRPr sz="1640"/>
          </a:p>
          <a:p>
            <a:pPr indent="0" lvl="0" marL="0" rtl="0" algn="l">
              <a:lnSpc>
                <a:spcPct val="105000"/>
              </a:lnSpc>
              <a:spcBef>
                <a:spcPts val="0"/>
              </a:spcBef>
              <a:spcAft>
                <a:spcPts val="0"/>
              </a:spcAft>
              <a:buSzPts val="852"/>
              <a:buNone/>
            </a:pPr>
            <a:r>
              <a:t/>
            </a:r>
            <a:endParaRPr sz="1640"/>
          </a:p>
          <a:p>
            <a:pPr indent="0" lvl="0" marL="0" rtl="0" algn="l">
              <a:lnSpc>
                <a:spcPct val="105000"/>
              </a:lnSpc>
              <a:spcBef>
                <a:spcPts val="0"/>
              </a:spcBef>
              <a:spcAft>
                <a:spcPts val="0"/>
              </a:spcAft>
              <a:buSzPts val="852"/>
              <a:buNone/>
            </a:pPr>
            <a:r>
              <a:rPr b="1" lang="en" sz="1640"/>
              <a:t>EPAS Specialist: Denise Hansen</a:t>
            </a:r>
            <a:endParaRPr b="1" sz="1640"/>
          </a:p>
          <a:p>
            <a:pPr indent="0" lvl="0" marL="0" rtl="0" algn="l">
              <a:lnSpc>
                <a:spcPct val="105000"/>
              </a:lnSpc>
              <a:spcBef>
                <a:spcPts val="0"/>
              </a:spcBef>
              <a:spcAft>
                <a:spcPts val="0"/>
              </a:spcAft>
              <a:buSzPts val="852"/>
              <a:buNone/>
            </a:pPr>
            <a:r>
              <a:rPr b="1" lang="en" sz="1640"/>
              <a:t>Email: </a:t>
            </a:r>
            <a:r>
              <a:rPr b="1" lang="en" sz="1640" u="sng">
                <a:solidFill>
                  <a:schemeClr val="hlink"/>
                </a:solidFill>
                <a:hlinkClick r:id="rId6"/>
              </a:rPr>
              <a:t>dhansen2@utah.gov</a:t>
            </a:r>
            <a:endParaRPr b="1" sz="1640"/>
          </a:p>
          <a:p>
            <a:pPr indent="0" lvl="0" marL="0" rtl="0" algn="l">
              <a:lnSpc>
                <a:spcPct val="105000"/>
              </a:lnSpc>
              <a:spcBef>
                <a:spcPts val="0"/>
              </a:spcBef>
              <a:spcAft>
                <a:spcPts val="0"/>
              </a:spcAft>
              <a:buSzPts val="852"/>
              <a:buNone/>
            </a:pPr>
            <a:r>
              <a:rPr b="1" lang="en" sz="1640"/>
              <a:t>Phone: 801-538-6955</a:t>
            </a:r>
            <a:endParaRPr b="1" sz="1640"/>
          </a:p>
          <a:p>
            <a:pPr indent="0" lvl="0" marL="0" rtl="0" algn="l">
              <a:lnSpc>
                <a:spcPct val="105000"/>
              </a:lnSpc>
              <a:spcBef>
                <a:spcPts val="0"/>
              </a:spcBef>
              <a:spcAft>
                <a:spcPts val="0"/>
              </a:spcAft>
              <a:buSzPts val="852"/>
              <a:buNone/>
            </a:pPr>
            <a:r>
              <a:t/>
            </a:r>
            <a:endParaRPr b="1" sz="1340"/>
          </a:p>
          <a:p>
            <a:pPr indent="0" lvl="0" marL="0" rtl="0" algn="l">
              <a:lnSpc>
                <a:spcPct val="105000"/>
              </a:lnSpc>
              <a:spcBef>
                <a:spcPts val="0"/>
              </a:spcBef>
              <a:spcAft>
                <a:spcPts val="0"/>
              </a:spcAft>
              <a:buSzPts val="852"/>
              <a:buNone/>
            </a:pPr>
            <a:r>
              <a:t/>
            </a:r>
            <a:endParaRPr sz="1340"/>
          </a:p>
          <a:p>
            <a:pPr indent="0" lvl="0" marL="0" rtl="0" algn="l">
              <a:lnSpc>
                <a:spcPct val="105000"/>
              </a:lnSpc>
              <a:spcBef>
                <a:spcPts val="0"/>
              </a:spcBef>
              <a:spcAft>
                <a:spcPts val="0"/>
              </a:spcAft>
              <a:buSzPts val="852"/>
              <a:buNone/>
            </a:pPr>
            <a:r>
              <a:t/>
            </a:r>
            <a:endParaRPr sz="1340"/>
          </a:p>
          <a:p>
            <a:pPr indent="0" lvl="0" marL="0" rtl="0" algn="l">
              <a:lnSpc>
                <a:spcPct val="105000"/>
              </a:lnSpc>
              <a:spcBef>
                <a:spcPts val="0"/>
              </a:spcBef>
              <a:spcAft>
                <a:spcPts val="0"/>
              </a:spcAft>
              <a:buSzPts val="852"/>
              <a:buNone/>
            </a:pPr>
            <a:r>
              <a:t/>
            </a:r>
            <a:endParaRPr sz="1340"/>
          </a:p>
        </p:txBody>
      </p:sp>
      <p:pic>
        <p:nvPicPr>
          <p:cNvPr id="189" name="Google Shape;189;g129525d9e76_0_213"/>
          <p:cNvPicPr preferRelativeResize="0"/>
          <p:nvPr/>
        </p:nvPicPr>
        <p:blipFill rotWithShape="1">
          <a:blip r:embed="rId7">
            <a:alphaModFix/>
          </a:blip>
          <a:srcRect b="0" l="0" r="0" t="0"/>
          <a:stretch/>
        </p:blipFill>
        <p:spPr>
          <a:xfrm>
            <a:off x="6718850" y="2435600"/>
            <a:ext cx="2031424" cy="1655099"/>
          </a:xfrm>
          <a:prstGeom prst="rect">
            <a:avLst/>
          </a:prstGeom>
          <a:noFill/>
          <a:ln>
            <a:noFill/>
          </a:ln>
        </p:spPr>
      </p:pic>
      <p:pic>
        <p:nvPicPr>
          <p:cNvPr descr="Icon&#10;&#10;Description automatically generated" id="190" name="Google Shape;190;g129525d9e76_0_213"/>
          <p:cNvPicPr preferRelativeResize="0"/>
          <p:nvPr/>
        </p:nvPicPr>
        <p:blipFill rotWithShape="1">
          <a:blip r:embed="rId8">
            <a:alphaModFix/>
          </a:blip>
          <a:srcRect b="0" l="0" r="0" t="0"/>
          <a:stretch/>
        </p:blipFill>
        <p:spPr>
          <a:xfrm>
            <a:off x="583628" y="157725"/>
            <a:ext cx="1397024" cy="1147299"/>
          </a:xfrm>
          <a:prstGeom prst="rect">
            <a:avLst/>
          </a:prstGeom>
          <a:noFill/>
          <a:ln>
            <a:noFill/>
          </a:ln>
        </p:spPr>
      </p:pic>
      <p:sp>
        <p:nvSpPr>
          <p:cNvPr id="191" name="Google Shape;191;g129525d9e76_0_2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29525d9e76_0_220"/>
          <p:cNvSpPr txBox="1"/>
          <p:nvPr>
            <p:ph type="title"/>
          </p:nvPr>
        </p:nvSpPr>
        <p:spPr>
          <a:xfrm>
            <a:off x="514800" y="671450"/>
            <a:ext cx="8114400" cy="10314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6800"/>
              <a:buNone/>
            </a:pPr>
            <a:r>
              <a:rPr lang="en" sz="5500"/>
              <a:t>Question and Answer</a:t>
            </a:r>
            <a:endParaRPr sz="5500"/>
          </a:p>
        </p:txBody>
      </p:sp>
      <p:pic>
        <p:nvPicPr>
          <p:cNvPr id="197" name="Google Shape;197;g129525d9e76_0_220"/>
          <p:cNvPicPr preferRelativeResize="0"/>
          <p:nvPr/>
        </p:nvPicPr>
        <p:blipFill rotWithShape="1">
          <a:blip r:embed="rId3">
            <a:alphaModFix/>
          </a:blip>
          <a:srcRect b="0" l="0" r="0" t="0"/>
          <a:stretch/>
        </p:blipFill>
        <p:spPr>
          <a:xfrm>
            <a:off x="725688" y="2716225"/>
            <a:ext cx="7692626" cy="1889351"/>
          </a:xfrm>
          <a:prstGeom prst="rect">
            <a:avLst/>
          </a:prstGeom>
          <a:noFill/>
          <a:ln>
            <a:noFill/>
          </a:ln>
        </p:spPr>
      </p:pic>
      <p:sp>
        <p:nvSpPr>
          <p:cNvPr id="198" name="Google Shape;198;g129525d9e76_0_2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408925" y="724200"/>
            <a:ext cx="3837000" cy="1262100"/>
          </a:xfrm>
          <a:prstGeom prst="rect">
            <a:avLst/>
          </a:prstGeom>
          <a:noFill/>
          <a:ln>
            <a:noFill/>
          </a:ln>
        </p:spPr>
        <p:txBody>
          <a:bodyPr anchorCtr="0" anchor="b" bIns="91425" lIns="91425" spcFirstLastPara="1" rIns="91425" wrap="square" tIns="91425">
            <a:spAutoFit/>
          </a:bodyPr>
          <a:lstStyle/>
          <a:p>
            <a:pPr indent="0" lvl="0" marL="0" rtl="0" algn="ctr">
              <a:lnSpc>
                <a:spcPct val="100000"/>
              </a:lnSpc>
              <a:spcBef>
                <a:spcPts val="0"/>
              </a:spcBef>
              <a:spcAft>
                <a:spcPts val="0"/>
              </a:spcAft>
              <a:buSzPts val="3800"/>
              <a:buNone/>
            </a:pPr>
            <a:r>
              <a:rPr lang="en" sz="3600"/>
              <a:t>What is EPAS?</a:t>
            </a:r>
            <a:endParaRPr sz="3600"/>
          </a:p>
          <a:p>
            <a:pPr indent="0" lvl="0" marL="0" rtl="0" algn="ctr">
              <a:lnSpc>
                <a:spcPct val="100000"/>
              </a:lnSpc>
              <a:spcBef>
                <a:spcPts val="0"/>
              </a:spcBef>
              <a:spcAft>
                <a:spcPts val="0"/>
              </a:spcAft>
              <a:buSzPts val="3800"/>
              <a:buNone/>
            </a:pPr>
            <a:r>
              <a:rPr lang="en" sz="1700"/>
              <a:t>EPAS is not a waiver program</a:t>
            </a:r>
            <a:endParaRPr sz="1700"/>
          </a:p>
          <a:p>
            <a:pPr indent="0" lvl="0" marL="0" rtl="0" algn="ctr">
              <a:lnSpc>
                <a:spcPct val="100000"/>
              </a:lnSpc>
              <a:spcBef>
                <a:spcPts val="0"/>
              </a:spcBef>
              <a:spcAft>
                <a:spcPts val="0"/>
              </a:spcAft>
              <a:buSzPts val="3800"/>
              <a:buNone/>
            </a:pPr>
            <a:r>
              <a:rPr lang="en" sz="1700"/>
              <a:t>EPAS does NOT have a wait list</a:t>
            </a:r>
            <a:endParaRPr sz="1700"/>
          </a:p>
        </p:txBody>
      </p:sp>
      <p:sp>
        <p:nvSpPr>
          <p:cNvPr id="111" name="Google Shape;111;p3"/>
          <p:cNvSpPr txBox="1"/>
          <p:nvPr>
            <p:ph idx="1" type="body"/>
          </p:nvPr>
        </p:nvSpPr>
        <p:spPr>
          <a:xfrm>
            <a:off x="4954150" y="724200"/>
            <a:ext cx="3837000" cy="4025700"/>
          </a:xfrm>
          <a:prstGeom prst="rect">
            <a:avLst/>
          </a:prstGeom>
          <a:noFill/>
          <a:ln>
            <a:noFill/>
          </a:ln>
        </p:spPr>
        <p:txBody>
          <a:bodyPr anchorCtr="0" anchor="ctr" bIns="91425" lIns="91425" spcFirstLastPara="1" rIns="91425" wrap="square" tIns="91425">
            <a:normAutofit fontScale="92500" lnSpcReduction="10000"/>
          </a:bodyPr>
          <a:lstStyle/>
          <a:p>
            <a:pPr indent="0" lvl="0" marL="0" rtl="0" algn="l">
              <a:lnSpc>
                <a:spcPct val="115000"/>
              </a:lnSpc>
              <a:spcBef>
                <a:spcPts val="1200"/>
              </a:spcBef>
              <a:spcAft>
                <a:spcPts val="0"/>
              </a:spcAft>
              <a:buSzPct val="100000"/>
              <a:buNone/>
            </a:pPr>
            <a:r>
              <a:rPr lang="en"/>
              <a:t>EPAS is a Medicaid service for people with disabilities who work and need personal assistance in order to remain employed.</a:t>
            </a:r>
            <a:endParaRPr/>
          </a:p>
          <a:p>
            <a:pPr indent="0" lvl="0" marL="0" rtl="0" algn="l">
              <a:lnSpc>
                <a:spcPct val="115000"/>
              </a:lnSpc>
              <a:spcBef>
                <a:spcPts val="1200"/>
              </a:spcBef>
              <a:spcAft>
                <a:spcPts val="0"/>
              </a:spcAft>
              <a:buSzPct val="100000"/>
              <a:buNone/>
            </a:pPr>
            <a:r>
              <a:rPr lang="en"/>
              <a:t>This service is </a:t>
            </a:r>
            <a:r>
              <a:rPr lang="en"/>
              <a:t>designed</a:t>
            </a:r>
            <a:r>
              <a:rPr lang="en"/>
              <a:t> to provide personal assistance for people who may have physical, mental, cognitive, and/or developmental disabilities that are working in an integrated and competitive setting.</a:t>
            </a:r>
            <a:endParaRPr/>
          </a:p>
          <a:p>
            <a:pPr indent="0" lvl="0" marL="0" rtl="0" algn="l">
              <a:lnSpc>
                <a:spcPct val="115000"/>
              </a:lnSpc>
              <a:spcBef>
                <a:spcPts val="1200"/>
              </a:spcBef>
              <a:spcAft>
                <a:spcPts val="1200"/>
              </a:spcAft>
              <a:buSzPct val="100000"/>
              <a:buNone/>
            </a:pPr>
            <a:r>
              <a:rPr lang="en"/>
              <a:t>The assistance provided is for tasks directly related to maintaining employment.</a:t>
            </a:r>
            <a:endParaRPr/>
          </a:p>
        </p:txBody>
      </p:sp>
      <p:sp>
        <p:nvSpPr>
          <p:cNvPr id="112" name="Google Shape;112;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1bc6ff7798_0_20"/>
          <p:cNvSpPr txBox="1"/>
          <p:nvPr>
            <p:ph idx="4294967295" type="title"/>
          </p:nvPr>
        </p:nvSpPr>
        <p:spPr>
          <a:xfrm>
            <a:off x="311700" y="445025"/>
            <a:ext cx="8520600" cy="572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214285"/>
              <a:buNone/>
            </a:pPr>
            <a:r>
              <a:t/>
            </a:r>
            <a:endParaRPr sz="2800"/>
          </a:p>
          <a:p>
            <a:pPr indent="0" lvl="0" marL="0" rtl="0" algn="ctr">
              <a:lnSpc>
                <a:spcPct val="100000"/>
              </a:lnSpc>
              <a:spcBef>
                <a:spcPts val="0"/>
              </a:spcBef>
              <a:spcAft>
                <a:spcPts val="0"/>
              </a:spcAft>
              <a:buSzPct val="214285"/>
              <a:buNone/>
            </a:pPr>
            <a:r>
              <a:t/>
            </a:r>
            <a:endParaRPr sz="2800"/>
          </a:p>
          <a:p>
            <a:pPr indent="0" lvl="0" marL="0" rtl="0" algn="ctr">
              <a:lnSpc>
                <a:spcPct val="100000"/>
              </a:lnSpc>
              <a:spcBef>
                <a:spcPts val="0"/>
              </a:spcBef>
              <a:spcAft>
                <a:spcPts val="0"/>
              </a:spcAft>
              <a:buSzPct val="200000"/>
              <a:buNone/>
            </a:pPr>
            <a:r>
              <a:rPr lang="en"/>
              <a:t>Who is eligible for EPAS services?</a:t>
            </a:r>
            <a:endParaRPr/>
          </a:p>
        </p:txBody>
      </p:sp>
      <p:sp>
        <p:nvSpPr>
          <p:cNvPr id="118" name="Google Shape;118;g11bc6ff7798_0_20"/>
          <p:cNvSpPr txBox="1"/>
          <p:nvPr>
            <p:ph idx="1" type="body"/>
          </p:nvPr>
        </p:nvSpPr>
        <p:spPr>
          <a:xfrm>
            <a:off x="1701775" y="958650"/>
            <a:ext cx="5998800" cy="32262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SzPct val="240259"/>
              <a:buNone/>
            </a:pPr>
            <a:r>
              <a:rPr lang="en" sz="1816">
                <a:solidFill>
                  <a:schemeClr val="dk2"/>
                </a:solidFill>
              </a:rPr>
              <a:t>EPAS services may be available to a person who:</a:t>
            </a:r>
            <a:endParaRPr sz="1816">
              <a:solidFill>
                <a:schemeClr val="dk2"/>
              </a:solidFill>
            </a:endParaRPr>
          </a:p>
          <a:p>
            <a:pPr indent="0" lvl="0" marL="0" rtl="0" algn="l">
              <a:lnSpc>
                <a:spcPct val="100000"/>
              </a:lnSpc>
              <a:spcBef>
                <a:spcPts val="0"/>
              </a:spcBef>
              <a:spcAft>
                <a:spcPts val="0"/>
              </a:spcAft>
              <a:buSzPct val="290909"/>
              <a:buNone/>
            </a:pPr>
            <a:r>
              <a:t/>
            </a:r>
            <a:endParaRPr sz="1500">
              <a:solidFill>
                <a:schemeClr val="dk2"/>
              </a:solidFill>
            </a:endParaRPr>
          </a:p>
          <a:p>
            <a:pPr indent="-321747" lvl="0" marL="457200" rtl="0" algn="l">
              <a:lnSpc>
                <a:spcPct val="100000"/>
              </a:lnSpc>
              <a:spcBef>
                <a:spcPts val="0"/>
              </a:spcBef>
              <a:spcAft>
                <a:spcPts val="0"/>
              </a:spcAft>
              <a:buClr>
                <a:schemeClr val="dk2"/>
              </a:buClr>
              <a:buSzPct val="100000"/>
              <a:buFont typeface="Open Sans"/>
              <a:buChar char="●"/>
            </a:pPr>
            <a:r>
              <a:rPr b="0" lang="en" sz="1725">
                <a:solidFill>
                  <a:schemeClr val="dk2"/>
                </a:solidFill>
              </a:rPr>
              <a:t>Has been determined to have a disability</a:t>
            </a:r>
            <a:r>
              <a:rPr b="0" lang="en" sz="1725">
                <a:solidFill>
                  <a:schemeClr val="dk2"/>
                </a:solidFill>
                <a:latin typeface="Open Sans"/>
                <a:ea typeface="Open Sans"/>
                <a:cs typeface="Open Sans"/>
                <a:sym typeface="Open Sans"/>
              </a:rPr>
              <a:t> (as established by the Social Security Administration or the State Medical Review Board).</a:t>
            </a:r>
            <a:endParaRPr b="0" sz="1725">
              <a:solidFill>
                <a:schemeClr val="dk2"/>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b="0" sz="1725">
              <a:solidFill>
                <a:schemeClr val="dk2"/>
              </a:solidFill>
              <a:latin typeface="Open Sans"/>
              <a:ea typeface="Open Sans"/>
              <a:cs typeface="Open Sans"/>
              <a:sym typeface="Open Sans"/>
            </a:endParaRPr>
          </a:p>
          <a:p>
            <a:pPr indent="-321747" lvl="0" marL="457200" rtl="0" algn="l">
              <a:lnSpc>
                <a:spcPct val="100000"/>
              </a:lnSpc>
              <a:spcBef>
                <a:spcPts val="0"/>
              </a:spcBef>
              <a:spcAft>
                <a:spcPts val="0"/>
              </a:spcAft>
              <a:buClr>
                <a:schemeClr val="dk2"/>
              </a:buClr>
              <a:buSzPct val="100000"/>
              <a:buFont typeface="Open Sans"/>
              <a:buChar char="●"/>
            </a:pPr>
            <a:r>
              <a:rPr b="0" lang="en" sz="1725">
                <a:solidFill>
                  <a:schemeClr val="dk2"/>
                </a:solidFill>
                <a:latin typeface="Open Sans"/>
                <a:ea typeface="Open Sans"/>
                <a:cs typeface="Open Sans"/>
                <a:sym typeface="Open Sans"/>
              </a:rPr>
              <a:t>Is</a:t>
            </a:r>
            <a:r>
              <a:rPr b="0" lang="en" sz="1725">
                <a:solidFill>
                  <a:schemeClr val="dk2"/>
                </a:solidFill>
              </a:rPr>
              <a:t> currently receiving Utah Medicaid</a:t>
            </a:r>
            <a:r>
              <a:rPr b="0" lang="en" sz="1725">
                <a:solidFill>
                  <a:schemeClr val="dk2"/>
                </a:solidFill>
                <a:latin typeface="Open Sans"/>
                <a:ea typeface="Open Sans"/>
                <a:cs typeface="Open Sans"/>
                <a:sym typeface="Open Sans"/>
              </a:rPr>
              <a:t> (may be paying a spenddown or Work Incentive premium).</a:t>
            </a:r>
            <a:endParaRPr b="0" sz="1725">
              <a:solidFill>
                <a:schemeClr val="dk2"/>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b="0" sz="1725">
              <a:solidFill>
                <a:schemeClr val="dk2"/>
              </a:solidFill>
              <a:latin typeface="Open Sans"/>
              <a:ea typeface="Open Sans"/>
              <a:cs typeface="Open Sans"/>
              <a:sym typeface="Open Sans"/>
            </a:endParaRPr>
          </a:p>
          <a:p>
            <a:pPr indent="-321747" lvl="0" marL="457200" rtl="0" algn="l">
              <a:lnSpc>
                <a:spcPct val="100000"/>
              </a:lnSpc>
              <a:spcBef>
                <a:spcPts val="0"/>
              </a:spcBef>
              <a:spcAft>
                <a:spcPts val="0"/>
              </a:spcAft>
              <a:buClr>
                <a:schemeClr val="dk2"/>
              </a:buClr>
              <a:buSzPct val="100000"/>
              <a:buFont typeface="Open Sans"/>
              <a:buChar char="●"/>
            </a:pPr>
            <a:r>
              <a:rPr b="0" lang="en" sz="1725">
                <a:solidFill>
                  <a:schemeClr val="dk2"/>
                </a:solidFill>
                <a:latin typeface="Open Sans"/>
                <a:ea typeface="Open Sans"/>
                <a:cs typeface="Open Sans"/>
                <a:sym typeface="Open Sans"/>
              </a:rPr>
              <a:t>Is </a:t>
            </a:r>
            <a:r>
              <a:rPr b="0" lang="en" sz="1725">
                <a:solidFill>
                  <a:schemeClr val="dk2"/>
                </a:solidFill>
              </a:rPr>
              <a:t>currently employed</a:t>
            </a:r>
            <a:r>
              <a:rPr b="0" lang="en" sz="1725">
                <a:solidFill>
                  <a:schemeClr val="dk2"/>
                </a:solidFill>
                <a:latin typeface="Open Sans"/>
                <a:ea typeface="Open Sans"/>
                <a:cs typeface="Open Sans"/>
                <a:sym typeface="Open Sans"/>
              </a:rPr>
              <a:t> in an integrated community setting </a:t>
            </a:r>
            <a:r>
              <a:rPr b="0" lang="en" sz="1725">
                <a:solidFill>
                  <a:schemeClr val="dk2"/>
                </a:solidFill>
              </a:rPr>
              <a:t>making at least minimum wage</a:t>
            </a:r>
            <a:r>
              <a:rPr b="0" lang="en" sz="1725">
                <a:solidFill>
                  <a:schemeClr val="dk2"/>
                </a:solidFill>
                <a:latin typeface="Open Sans"/>
                <a:ea typeface="Open Sans"/>
                <a:cs typeface="Open Sans"/>
                <a:sym typeface="Open Sans"/>
              </a:rPr>
              <a:t>.</a:t>
            </a:r>
            <a:endParaRPr b="0" sz="1725">
              <a:solidFill>
                <a:schemeClr val="dk2"/>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b="0" sz="1725">
              <a:solidFill>
                <a:schemeClr val="dk2"/>
              </a:solidFill>
              <a:latin typeface="Open Sans"/>
              <a:ea typeface="Open Sans"/>
              <a:cs typeface="Open Sans"/>
              <a:sym typeface="Open Sans"/>
            </a:endParaRPr>
          </a:p>
          <a:p>
            <a:pPr indent="-321747" lvl="0" marL="457200" rtl="0" algn="l">
              <a:lnSpc>
                <a:spcPct val="100000"/>
              </a:lnSpc>
              <a:spcBef>
                <a:spcPts val="0"/>
              </a:spcBef>
              <a:spcAft>
                <a:spcPts val="0"/>
              </a:spcAft>
              <a:buClr>
                <a:schemeClr val="dk2"/>
              </a:buClr>
              <a:buSzPct val="100000"/>
              <a:buFont typeface="Open Sans"/>
              <a:buChar char="●"/>
            </a:pPr>
            <a:r>
              <a:rPr b="0" lang="en" sz="1725">
                <a:solidFill>
                  <a:schemeClr val="dk2"/>
                </a:solidFill>
                <a:latin typeface="Open Sans"/>
                <a:ea typeface="Open Sans"/>
                <a:cs typeface="Open Sans"/>
                <a:sym typeface="Open Sans"/>
              </a:rPr>
              <a:t>Is currently </a:t>
            </a:r>
            <a:r>
              <a:rPr b="0" lang="en" sz="1725">
                <a:solidFill>
                  <a:schemeClr val="dk2"/>
                </a:solidFill>
              </a:rPr>
              <a:t>working a minimum of 40 hours per month</a:t>
            </a:r>
            <a:r>
              <a:rPr b="0" lang="en" sz="1725">
                <a:solidFill>
                  <a:schemeClr val="dk2"/>
                </a:solidFill>
                <a:latin typeface="Open Sans"/>
                <a:ea typeface="Open Sans"/>
                <a:cs typeface="Open Sans"/>
                <a:sym typeface="Open Sans"/>
              </a:rPr>
              <a:t> or is self-employed.</a:t>
            </a:r>
            <a:endParaRPr b="0" sz="1725">
              <a:solidFill>
                <a:schemeClr val="dk2"/>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b="0" sz="1725">
              <a:solidFill>
                <a:schemeClr val="dk2"/>
              </a:solidFill>
              <a:latin typeface="Open Sans"/>
              <a:ea typeface="Open Sans"/>
              <a:cs typeface="Open Sans"/>
              <a:sym typeface="Open Sans"/>
            </a:endParaRPr>
          </a:p>
          <a:p>
            <a:pPr indent="-321747" lvl="0" marL="457200" rtl="0" algn="l">
              <a:lnSpc>
                <a:spcPct val="100000"/>
              </a:lnSpc>
              <a:spcBef>
                <a:spcPts val="0"/>
              </a:spcBef>
              <a:spcAft>
                <a:spcPts val="0"/>
              </a:spcAft>
              <a:buClr>
                <a:schemeClr val="dk2"/>
              </a:buClr>
              <a:buSzPct val="100000"/>
              <a:buFont typeface="Open Sans"/>
              <a:buChar char="●"/>
            </a:pPr>
            <a:r>
              <a:rPr b="0" lang="en" sz="1725">
                <a:solidFill>
                  <a:schemeClr val="dk2"/>
                </a:solidFill>
              </a:rPr>
              <a:t>Needs personal assistance</a:t>
            </a:r>
            <a:r>
              <a:rPr b="0" lang="en" sz="1725">
                <a:solidFill>
                  <a:schemeClr val="dk2"/>
                </a:solidFill>
                <a:latin typeface="Open Sans"/>
                <a:ea typeface="Open Sans"/>
                <a:cs typeface="Open Sans"/>
                <a:sym typeface="Open Sans"/>
              </a:rPr>
              <a:t> in order to maintain their employment.</a:t>
            </a:r>
            <a:endParaRPr b="0" sz="1725">
              <a:solidFill>
                <a:schemeClr val="dk2"/>
              </a:solidFill>
              <a:latin typeface="Open Sans"/>
              <a:ea typeface="Open Sans"/>
              <a:cs typeface="Open Sans"/>
              <a:sym typeface="Open Sans"/>
            </a:endParaRPr>
          </a:p>
        </p:txBody>
      </p:sp>
      <p:sp>
        <p:nvSpPr>
          <p:cNvPr id="119" name="Google Shape;119;g11bc6ff7798_0_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1bc6ff7798_0_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services may be provided by a Personal Assistant?</a:t>
            </a:r>
            <a:endParaRPr/>
          </a:p>
        </p:txBody>
      </p:sp>
      <p:sp>
        <p:nvSpPr>
          <p:cNvPr id="125" name="Google Shape;125;g11bc6ff7798_0_32"/>
          <p:cNvSpPr txBox="1"/>
          <p:nvPr/>
        </p:nvSpPr>
        <p:spPr>
          <a:xfrm>
            <a:off x="194375" y="1470350"/>
            <a:ext cx="8403900" cy="1262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rPr lang="en">
                <a:latin typeface="Open Sans"/>
                <a:ea typeface="Open Sans"/>
                <a:cs typeface="Open Sans"/>
                <a:sym typeface="Open Sans"/>
              </a:rPr>
              <a:t>Personal assistants may only provide help with Activities of Daily Living (ADLs) and Individual Activities of Daily Living (IADLs) in support of assisting the EPAS participant to maintain employment.</a:t>
            </a:r>
            <a:endParaRPr>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400"/>
              <a:buFont typeface="Arial"/>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400"/>
              <a:buFont typeface="Arial"/>
              <a:buNone/>
            </a:pPr>
            <a:r>
              <a:rPr lang="en">
                <a:latin typeface="Open Sans"/>
                <a:ea typeface="Open Sans"/>
                <a:cs typeface="Open Sans"/>
                <a:sym typeface="Open Sans"/>
              </a:rPr>
              <a:t>Services are not available for other household members living with the Medicaid participant.</a:t>
            </a:r>
            <a:endParaRPr>
              <a:latin typeface="Open Sans"/>
              <a:ea typeface="Open Sans"/>
              <a:cs typeface="Open Sans"/>
              <a:sym typeface="Open Sans"/>
            </a:endParaRPr>
          </a:p>
        </p:txBody>
      </p:sp>
      <p:sp>
        <p:nvSpPr>
          <p:cNvPr id="126" name="Google Shape;126;g11bc6ff7798_0_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27" name="Google Shape;127;g11bc6ff7798_0_32"/>
          <p:cNvPicPr preferRelativeResize="0"/>
          <p:nvPr/>
        </p:nvPicPr>
        <p:blipFill rotWithShape="1">
          <a:blip r:embed="rId3">
            <a:alphaModFix/>
          </a:blip>
          <a:srcRect b="0" l="0" r="0" t="0"/>
          <a:stretch/>
        </p:blipFill>
        <p:spPr>
          <a:xfrm>
            <a:off x="2630150" y="2915125"/>
            <a:ext cx="3213338" cy="2141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68ca843758_0_0"/>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00"/>
              <a:t>Examples of services provided by a personal assistant:</a:t>
            </a:r>
            <a:endParaRPr sz="1500"/>
          </a:p>
        </p:txBody>
      </p:sp>
      <p:sp>
        <p:nvSpPr>
          <p:cNvPr id="133" name="Google Shape;133;g268ca843758_0_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34" name="Google Shape;134;g268ca843758_0_0"/>
          <p:cNvSpPr txBox="1"/>
          <p:nvPr/>
        </p:nvSpPr>
        <p:spPr>
          <a:xfrm>
            <a:off x="507300" y="1343425"/>
            <a:ext cx="7867800" cy="32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pen Sans"/>
                <a:ea typeface="Open Sans"/>
                <a:cs typeface="Open Sans"/>
                <a:sym typeface="Open Sans"/>
              </a:rPr>
              <a:t>Mobility in Bed			Eating				Meal Preparation</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rPr lang="en" sz="1600">
                <a:latin typeface="Open Sans"/>
                <a:ea typeface="Open Sans"/>
                <a:cs typeface="Open Sans"/>
                <a:sym typeface="Open Sans"/>
              </a:rPr>
              <a:t>Transferring				Toileting				Ordinary Housework</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rPr lang="en" sz="1600">
                <a:latin typeface="Open Sans"/>
                <a:ea typeface="Open Sans"/>
                <a:cs typeface="Open Sans"/>
                <a:sym typeface="Open Sans"/>
              </a:rPr>
              <a:t>Ambulation				Personal Hygiene		Laundry</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rPr lang="en" sz="1600">
                <a:latin typeface="Open Sans"/>
                <a:ea typeface="Open Sans"/>
                <a:cs typeface="Open Sans"/>
                <a:sym typeface="Open Sans"/>
              </a:rPr>
              <a:t>Dressing					Bathing				Managing Finances</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rPr lang="en" sz="1600">
                <a:latin typeface="Open Sans"/>
                <a:ea typeface="Open Sans"/>
                <a:cs typeface="Open Sans"/>
                <a:sym typeface="Open Sans"/>
              </a:rPr>
              <a:t>Medication Reminders		Shopping				Transportation (for work)</a:t>
            </a:r>
            <a:endParaRPr sz="16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68ca843758_0_5"/>
          <p:cNvSpPr txBox="1"/>
          <p:nvPr>
            <p:ph type="title"/>
          </p:nvPr>
        </p:nvSpPr>
        <p:spPr>
          <a:xfrm>
            <a:off x="367500" y="552650"/>
            <a:ext cx="3837000" cy="190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100"/>
              <a:t>Services that may NOT be provided by a Personal Assistant:</a:t>
            </a:r>
            <a:endParaRPr sz="2100"/>
          </a:p>
        </p:txBody>
      </p:sp>
      <p:sp>
        <p:nvSpPr>
          <p:cNvPr id="140" name="Google Shape;140;g268ca843758_0_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sz="1300">
                <a:solidFill>
                  <a:srgbClr val="000000"/>
                </a:solidFill>
                <a:latin typeface="Open Sans"/>
                <a:ea typeface="Open Sans"/>
                <a:cs typeface="Open Sans"/>
                <a:sym typeface="Open Sans"/>
              </a:rPr>
              <a:t>‹#›</a:t>
            </a:fld>
            <a:endParaRPr sz="1300">
              <a:solidFill>
                <a:srgbClr val="000000"/>
              </a:solidFill>
              <a:latin typeface="Open Sans"/>
              <a:ea typeface="Open Sans"/>
              <a:cs typeface="Open Sans"/>
              <a:sym typeface="Open Sans"/>
            </a:endParaRPr>
          </a:p>
        </p:txBody>
      </p:sp>
      <p:sp>
        <p:nvSpPr>
          <p:cNvPr id="141" name="Google Shape;141;g268ca843758_0_5"/>
          <p:cNvSpPr txBox="1"/>
          <p:nvPr>
            <p:ph idx="1" type="body"/>
          </p:nvPr>
        </p:nvSpPr>
        <p:spPr>
          <a:xfrm>
            <a:off x="5020600" y="552650"/>
            <a:ext cx="3837000" cy="3663300"/>
          </a:xfrm>
          <a:prstGeom prst="rect">
            <a:avLst/>
          </a:prstGeom>
        </p:spPr>
        <p:txBody>
          <a:bodyPr anchorCtr="0" anchor="ctr" bIns="91425" lIns="91425" spcFirstLastPara="1" rIns="91425" wrap="square" tIns="91425">
            <a:spAutoFit/>
          </a:bodyPr>
          <a:lstStyle/>
          <a:p>
            <a:pPr indent="0" lvl="0" marL="0" rtl="0" algn="l">
              <a:lnSpc>
                <a:spcPct val="100000"/>
              </a:lnSpc>
              <a:spcBef>
                <a:spcPts val="0"/>
              </a:spcBef>
              <a:spcAft>
                <a:spcPts val="0"/>
              </a:spcAft>
              <a:buNone/>
            </a:pPr>
            <a:r>
              <a:rPr lang="en" sz="1600">
                <a:solidFill>
                  <a:schemeClr val="dk2"/>
                </a:solidFill>
              </a:rPr>
              <a:t>EPAS may not be used for assistance related to completing job tasks, including job coaching, job training, or as a reasonable accommodation that an employer is required to provide under the Americans with Disability Act (ADA).</a:t>
            </a:r>
            <a:endParaRPr sz="1600">
              <a:solidFill>
                <a:schemeClr val="dk2"/>
              </a:solidFill>
            </a:endParaRPr>
          </a:p>
          <a:p>
            <a:pPr indent="0" lvl="0" marL="0" rtl="0" algn="l">
              <a:lnSpc>
                <a:spcPct val="100000"/>
              </a:lnSpc>
              <a:spcBef>
                <a:spcPts val="0"/>
              </a:spcBef>
              <a:spcAft>
                <a:spcPts val="0"/>
              </a:spcAft>
              <a:buNone/>
            </a:pPr>
            <a:r>
              <a:t/>
            </a:r>
            <a:endParaRPr sz="1600">
              <a:solidFill>
                <a:schemeClr val="dk2"/>
              </a:solidFill>
            </a:endParaRPr>
          </a:p>
          <a:p>
            <a:pPr indent="0" lvl="0" marL="0" rtl="0" algn="l">
              <a:lnSpc>
                <a:spcPct val="100000"/>
              </a:lnSpc>
              <a:spcBef>
                <a:spcPts val="0"/>
              </a:spcBef>
              <a:spcAft>
                <a:spcPts val="0"/>
              </a:spcAft>
              <a:buNone/>
            </a:pPr>
            <a:r>
              <a:rPr lang="en" sz="1600">
                <a:solidFill>
                  <a:schemeClr val="dk2"/>
                </a:solidFill>
              </a:rPr>
              <a:t>Other tasks not authorized on Care Plans</a:t>
            </a:r>
            <a:endParaRPr sz="1600">
              <a:solidFill>
                <a:schemeClr val="dk2"/>
              </a:solidFill>
            </a:endParaRPr>
          </a:p>
          <a:p>
            <a:pPr indent="0" lvl="0" marL="0" rtl="0" algn="l">
              <a:lnSpc>
                <a:spcPct val="100000"/>
              </a:lnSpc>
              <a:spcBef>
                <a:spcPts val="0"/>
              </a:spcBef>
              <a:spcAft>
                <a:spcPts val="0"/>
              </a:spcAft>
              <a:buNone/>
            </a:pPr>
            <a:r>
              <a:t/>
            </a:r>
            <a:endParaRPr sz="1600">
              <a:solidFill>
                <a:schemeClr val="dk2"/>
              </a:solidFill>
            </a:endParaRPr>
          </a:p>
          <a:p>
            <a:pPr indent="0" lvl="0" marL="0" rtl="0" algn="l">
              <a:lnSpc>
                <a:spcPct val="100000"/>
              </a:lnSpc>
              <a:spcBef>
                <a:spcPts val="0"/>
              </a:spcBef>
              <a:spcAft>
                <a:spcPts val="0"/>
              </a:spcAft>
              <a:buClr>
                <a:schemeClr val="dk2"/>
              </a:buClr>
              <a:buSzPts val="1100"/>
              <a:buFont typeface="Arial"/>
              <a:buNone/>
            </a:pPr>
            <a:r>
              <a:rPr lang="en" sz="1600">
                <a:solidFill>
                  <a:schemeClr val="dk2"/>
                </a:solidFill>
              </a:rPr>
              <a:t>Medical Transportation or other benefits available via general Medicaid</a:t>
            </a:r>
            <a:endParaRPr sz="1600">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68ca843758_0_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can be a Personal Assistant?</a:t>
            </a:r>
            <a:endParaRPr/>
          </a:p>
        </p:txBody>
      </p:sp>
      <p:sp>
        <p:nvSpPr>
          <p:cNvPr id="147" name="Google Shape;147;g268ca843758_0_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48" name="Google Shape;148;g268ca843758_0_19"/>
          <p:cNvSpPr txBox="1"/>
          <p:nvPr/>
        </p:nvSpPr>
        <p:spPr>
          <a:xfrm>
            <a:off x="495550" y="1190750"/>
            <a:ext cx="8520600" cy="10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Open Sans"/>
                <a:ea typeface="Open Sans"/>
                <a:cs typeface="Open Sans"/>
                <a:sym typeface="Open Sans"/>
              </a:rPr>
              <a:t>EPAS is a Self-Directed Services (SAS) program that allows the EPAS participant to </a:t>
            </a:r>
            <a:r>
              <a:rPr lang="en" sz="1600">
                <a:latin typeface="Open Sans"/>
                <a:ea typeface="Open Sans"/>
                <a:cs typeface="Open Sans"/>
                <a:sym typeface="Open Sans"/>
              </a:rPr>
              <a:t>select</a:t>
            </a:r>
            <a:r>
              <a:rPr lang="en" sz="1600">
                <a:latin typeface="Open Sans"/>
                <a:ea typeface="Open Sans"/>
                <a:cs typeface="Open Sans"/>
                <a:sym typeface="Open Sans"/>
              </a:rPr>
              <a:t> and hire their own personal assistant(s).</a:t>
            </a:r>
            <a:endParaRPr sz="1600">
              <a:latin typeface="Open Sans"/>
              <a:ea typeface="Open Sans"/>
              <a:cs typeface="Open Sans"/>
              <a:sym typeface="Open Sans"/>
            </a:endParaRPr>
          </a:p>
        </p:txBody>
      </p:sp>
      <p:pic>
        <p:nvPicPr>
          <p:cNvPr id="149" name="Google Shape;149;g268ca843758_0_19"/>
          <p:cNvPicPr preferRelativeResize="0"/>
          <p:nvPr/>
        </p:nvPicPr>
        <p:blipFill>
          <a:blip r:embed="rId3">
            <a:alphaModFix/>
          </a:blip>
          <a:stretch>
            <a:fillRect/>
          </a:stretch>
        </p:blipFill>
        <p:spPr>
          <a:xfrm>
            <a:off x="807850" y="2235950"/>
            <a:ext cx="3595648" cy="2396517"/>
          </a:xfrm>
          <a:prstGeom prst="rect">
            <a:avLst/>
          </a:prstGeom>
          <a:noFill/>
          <a:ln>
            <a:noFill/>
          </a:ln>
        </p:spPr>
      </p:pic>
      <p:pic>
        <p:nvPicPr>
          <p:cNvPr id="150" name="Google Shape;150;g268ca843758_0_19"/>
          <p:cNvPicPr preferRelativeResize="0"/>
          <p:nvPr/>
        </p:nvPicPr>
        <p:blipFill>
          <a:blip r:embed="rId4">
            <a:alphaModFix/>
          </a:blip>
          <a:stretch>
            <a:fillRect/>
          </a:stretch>
        </p:blipFill>
        <p:spPr>
          <a:xfrm>
            <a:off x="4968605" y="2235950"/>
            <a:ext cx="3595653" cy="23965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68ca843758_0_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Personal Assistant requirements &amp; exclusions:</a:t>
            </a:r>
            <a:endParaRPr/>
          </a:p>
        </p:txBody>
      </p:sp>
      <p:sp>
        <p:nvSpPr>
          <p:cNvPr id="156" name="Google Shape;156;g268ca843758_0_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57" name="Google Shape;157;g268ca843758_0_25"/>
          <p:cNvSpPr txBox="1"/>
          <p:nvPr/>
        </p:nvSpPr>
        <p:spPr>
          <a:xfrm>
            <a:off x="366375" y="1155525"/>
            <a:ext cx="4205700" cy="16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600">
                <a:solidFill>
                  <a:srgbClr val="595959"/>
                </a:solidFill>
              </a:rPr>
              <a:t>Requirements:</a:t>
            </a:r>
            <a:endParaRPr sz="1600">
              <a:solidFill>
                <a:srgbClr val="595959"/>
              </a:solidFill>
            </a:endParaRPr>
          </a:p>
          <a:p>
            <a:pPr indent="-330200" lvl="0" marL="457200" rtl="0" algn="l">
              <a:lnSpc>
                <a:spcPct val="115000"/>
              </a:lnSpc>
              <a:spcBef>
                <a:spcPts val="1200"/>
              </a:spcBef>
              <a:spcAft>
                <a:spcPts val="0"/>
              </a:spcAft>
              <a:buClr>
                <a:srgbClr val="595959"/>
              </a:buClr>
              <a:buSzPts val="1600"/>
              <a:buChar char="●"/>
            </a:pPr>
            <a:r>
              <a:rPr lang="en" sz="1600">
                <a:solidFill>
                  <a:srgbClr val="595959"/>
                </a:solidFill>
              </a:rPr>
              <a:t>Must be at least 16 years of age</a:t>
            </a:r>
            <a:endParaRPr sz="1600">
              <a:solidFill>
                <a:srgbClr val="595959"/>
              </a:solidFill>
            </a:endParaRPr>
          </a:p>
          <a:p>
            <a:pPr indent="-330200" lvl="0" marL="457200" rtl="0" algn="l">
              <a:lnSpc>
                <a:spcPct val="115000"/>
              </a:lnSpc>
              <a:spcBef>
                <a:spcPts val="0"/>
              </a:spcBef>
              <a:spcAft>
                <a:spcPts val="0"/>
              </a:spcAft>
              <a:buClr>
                <a:srgbClr val="595959"/>
              </a:buClr>
              <a:buSzPts val="1600"/>
              <a:buChar char="●"/>
            </a:pPr>
            <a:r>
              <a:rPr lang="en" sz="1600">
                <a:solidFill>
                  <a:srgbClr val="595959"/>
                </a:solidFill>
              </a:rPr>
              <a:t>Have a valid driver’s license</a:t>
            </a:r>
            <a:endParaRPr sz="1600">
              <a:solidFill>
                <a:srgbClr val="595959"/>
              </a:solidFill>
            </a:endParaRPr>
          </a:p>
          <a:p>
            <a:pPr indent="-330200" lvl="0" marL="457200" rtl="0" algn="l">
              <a:lnSpc>
                <a:spcPct val="115000"/>
              </a:lnSpc>
              <a:spcBef>
                <a:spcPts val="0"/>
              </a:spcBef>
              <a:spcAft>
                <a:spcPts val="0"/>
              </a:spcAft>
              <a:buClr>
                <a:srgbClr val="595959"/>
              </a:buClr>
              <a:buSzPts val="1600"/>
              <a:buChar char="●"/>
            </a:pPr>
            <a:r>
              <a:rPr lang="en" sz="1600">
                <a:solidFill>
                  <a:srgbClr val="595959"/>
                </a:solidFill>
              </a:rPr>
              <a:t>Have automobile liability insurance</a:t>
            </a:r>
            <a:endParaRPr sz="1600">
              <a:solidFill>
                <a:srgbClr val="595959"/>
              </a:solidFill>
            </a:endParaRPr>
          </a:p>
          <a:p>
            <a:pPr indent="0" lvl="0" marL="0" rtl="0" algn="l">
              <a:spcBef>
                <a:spcPts val="1200"/>
              </a:spcBef>
              <a:spcAft>
                <a:spcPts val="0"/>
              </a:spcAft>
              <a:buNone/>
            </a:pPr>
            <a:r>
              <a:t/>
            </a:r>
            <a:endParaRPr sz="1600">
              <a:latin typeface="Open Sans"/>
              <a:ea typeface="Open Sans"/>
              <a:cs typeface="Open Sans"/>
              <a:sym typeface="Open Sans"/>
            </a:endParaRPr>
          </a:p>
        </p:txBody>
      </p:sp>
      <p:sp>
        <p:nvSpPr>
          <p:cNvPr id="158" name="Google Shape;158;g268ca843758_0_25"/>
          <p:cNvSpPr txBox="1"/>
          <p:nvPr/>
        </p:nvSpPr>
        <p:spPr>
          <a:xfrm>
            <a:off x="4946100" y="1085075"/>
            <a:ext cx="3886200" cy="132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600">
                <a:solidFill>
                  <a:srgbClr val="595959"/>
                </a:solidFill>
              </a:rPr>
              <a:t>Exclusions:</a:t>
            </a:r>
            <a:endParaRPr sz="1600">
              <a:solidFill>
                <a:srgbClr val="595959"/>
              </a:solidFill>
            </a:endParaRPr>
          </a:p>
          <a:p>
            <a:pPr indent="-330200" lvl="0" marL="457200" rtl="0" algn="l">
              <a:lnSpc>
                <a:spcPct val="115000"/>
              </a:lnSpc>
              <a:spcBef>
                <a:spcPts val="1200"/>
              </a:spcBef>
              <a:spcAft>
                <a:spcPts val="0"/>
              </a:spcAft>
              <a:buClr>
                <a:srgbClr val="595959"/>
              </a:buClr>
              <a:buSzPts val="1600"/>
              <a:buChar char="●"/>
            </a:pPr>
            <a:r>
              <a:rPr lang="en" sz="1600">
                <a:solidFill>
                  <a:srgbClr val="595959"/>
                </a:solidFill>
              </a:rPr>
              <a:t>May NOT be a legal guardian (i.e. Legally responsible family member or parent to a minor child or spouse of the EPAS participant).</a:t>
            </a:r>
            <a:endParaRPr sz="1600">
              <a:solidFill>
                <a:srgbClr val="595959"/>
              </a:solidFill>
            </a:endParaRPr>
          </a:p>
          <a:p>
            <a:pPr indent="0" lvl="0" marL="0" rtl="0" algn="l">
              <a:spcBef>
                <a:spcPts val="1200"/>
              </a:spcBef>
              <a:spcAft>
                <a:spcPts val="0"/>
              </a:spcAft>
              <a:buNone/>
            </a:pPr>
            <a:r>
              <a:t/>
            </a:r>
            <a:endParaRPr sz="1600">
              <a:latin typeface="Open Sans"/>
              <a:ea typeface="Open Sans"/>
              <a:cs typeface="Open Sans"/>
              <a:sym typeface="Open Sans"/>
            </a:endParaRPr>
          </a:p>
        </p:txBody>
      </p:sp>
      <p:sp>
        <p:nvSpPr>
          <p:cNvPr id="159" name="Google Shape;159;g268ca843758_0_25"/>
          <p:cNvSpPr txBox="1"/>
          <p:nvPr/>
        </p:nvSpPr>
        <p:spPr>
          <a:xfrm>
            <a:off x="413350" y="2752600"/>
            <a:ext cx="6019800" cy="20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600">
                <a:solidFill>
                  <a:srgbClr val="595959"/>
                </a:solidFill>
              </a:rPr>
              <a:t>Examples of people who can be Personal Assistants include:</a:t>
            </a:r>
            <a:endParaRPr sz="1600">
              <a:solidFill>
                <a:srgbClr val="595959"/>
              </a:solidFill>
            </a:endParaRPr>
          </a:p>
          <a:p>
            <a:pPr indent="0" lvl="0" marL="0" rtl="0" algn="l">
              <a:spcBef>
                <a:spcPts val="0"/>
              </a:spcBef>
              <a:spcAft>
                <a:spcPts val="0"/>
              </a:spcAft>
              <a:buClr>
                <a:schemeClr val="dk2"/>
              </a:buClr>
              <a:buSzPts val="1100"/>
              <a:buFont typeface="Arial"/>
              <a:buNone/>
            </a:pPr>
            <a:r>
              <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Parents (If the EPAS participant is at least 18 years of age)</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Family</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Friends</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Neighbors</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Co-workers</a:t>
            </a:r>
            <a:endParaRPr sz="1600">
              <a:solidFill>
                <a:srgbClr val="595959"/>
              </a:solidFill>
            </a:endParaRPr>
          </a:p>
          <a:p>
            <a:pPr indent="-330200" lvl="0" marL="457200" rtl="0" algn="l">
              <a:spcBef>
                <a:spcPts val="0"/>
              </a:spcBef>
              <a:spcAft>
                <a:spcPts val="0"/>
              </a:spcAft>
              <a:buClr>
                <a:srgbClr val="595959"/>
              </a:buClr>
              <a:buSzPts val="1600"/>
              <a:buChar char="●"/>
            </a:pPr>
            <a:r>
              <a:rPr lang="en" sz="1600">
                <a:solidFill>
                  <a:srgbClr val="595959"/>
                </a:solidFill>
              </a:rPr>
              <a:t>Individual hired through an ad</a:t>
            </a:r>
            <a:endParaRPr sz="1600">
              <a:solidFill>
                <a:srgbClr val="595959"/>
              </a:solidFill>
            </a:endParaRPr>
          </a:p>
          <a:p>
            <a:pPr indent="0" lvl="0" marL="0" rtl="0" algn="l">
              <a:spcBef>
                <a:spcPts val="0"/>
              </a:spcBef>
              <a:spcAft>
                <a:spcPts val="0"/>
              </a:spcAft>
              <a:buNone/>
            </a:pPr>
            <a:r>
              <a:t/>
            </a:r>
            <a:endParaRPr sz="1600">
              <a:latin typeface="Open Sans"/>
              <a:ea typeface="Open Sans"/>
              <a:cs typeface="Open Sans"/>
              <a:sym typeface="Open Sans"/>
            </a:endParaRPr>
          </a:p>
        </p:txBody>
      </p:sp>
      <p:pic>
        <p:nvPicPr>
          <p:cNvPr id="160" name="Google Shape;160;g268ca843758_0_25"/>
          <p:cNvPicPr preferRelativeResize="0"/>
          <p:nvPr/>
        </p:nvPicPr>
        <p:blipFill>
          <a:blip r:embed="rId3">
            <a:alphaModFix/>
          </a:blip>
          <a:stretch>
            <a:fillRect/>
          </a:stretch>
        </p:blipFill>
        <p:spPr>
          <a:xfrm>
            <a:off x="6327500" y="3022025"/>
            <a:ext cx="2599101" cy="1732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68ca843758_0_10"/>
          <p:cNvSpPr txBox="1"/>
          <p:nvPr>
            <p:ph type="title"/>
          </p:nvPr>
        </p:nvSpPr>
        <p:spPr>
          <a:xfrm>
            <a:off x="311700" y="327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apply</a:t>
            </a:r>
            <a:endParaRPr/>
          </a:p>
        </p:txBody>
      </p:sp>
      <p:sp>
        <p:nvSpPr>
          <p:cNvPr id="166" name="Google Shape;166;g268ca843758_0_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167" name="Google Shape;167;g268ca843758_0_10"/>
          <p:cNvPicPr preferRelativeResize="0"/>
          <p:nvPr/>
        </p:nvPicPr>
        <p:blipFill rotWithShape="1">
          <a:blip r:embed="rId3">
            <a:alphaModFix/>
          </a:blip>
          <a:srcRect b="0" l="0" r="0" t="0"/>
          <a:stretch/>
        </p:blipFill>
        <p:spPr>
          <a:xfrm>
            <a:off x="7145800" y="3592100"/>
            <a:ext cx="1156350" cy="1332976"/>
          </a:xfrm>
          <a:prstGeom prst="rect">
            <a:avLst/>
          </a:prstGeom>
          <a:noFill/>
          <a:ln>
            <a:noFill/>
          </a:ln>
        </p:spPr>
      </p:pic>
      <p:sp>
        <p:nvSpPr>
          <p:cNvPr id="168" name="Google Shape;168;g268ca843758_0_10"/>
          <p:cNvSpPr txBox="1"/>
          <p:nvPr/>
        </p:nvSpPr>
        <p:spPr>
          <a:xfrm>
            <a:off x="436850" y="850200"/>
            <a:ext cx="8466900" cy="429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rgbClr val="595959"/>
                </a:solidFill>
                <a:latin typeface="Open Sans"/>
                <a:ea typeface="Open Sans"/>
                <a:cs typeface="Open Sans"/>
                <a:sym typeface="Open Sans"/>
              </a:rPr>
              <a:t>Must be on Medicaid first, if not, apply through DWS </a:t>
            </a:r>
            <a:r>
              <a:rPr lang="en" sz="1500" u="sng">
                <a:solidFill>
                  <a:srgbClr val="0097A7"/>
                </a:solidFill>
                <a:latin typeface="Open Sans"/>
                <a:ea typeface="Open Sans"/>
                <a:cs typeface="Open Sans"/>
                <a:sym typeface="Open Sans"/>
                <a:hlinkClick r:id="rId4">
                  <a:extLst>
                    <a:ext uri="{A12FA001-AC4F-418D-AE19-62706E023703}">
                      <ahyp:hlinkClr val="tx"/>
                    </a:ext>
                  </a:extLst>
                </a:hlinkClick>
              </a:rPr>
              <a:t>www.jobs.utah.gov/</a:t>
            </a:r>
            <a:r>
              <a:rPr lang="en" sz="1500">
                <a:solidFill>
                  <a:srgbClr val="595959"/>
                </a:solidFill>
                <a:latin typeface="Open Sans"/>
                <a:ea typeface="Open Sans"/>
                <a:cs typeface="Open Sans"/>
                <a:sym typeface="Open Sans"/>
              </a:rPr>
              <a:t>                                   </a:t>
            </a:r>
            <a:endParaRPr sz="15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6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None/>
            </a:pPr>
            <a:r>
              <a:rPr lang="en" sz="1500">
                <a:solidFill>
                  <a:srgbClr val="595959"/>
                </a:solidFill>
                <a:latin typeface="Open Sans"/>
                <a:ea typeface="Open Sans"/>
                <a:cs typeface="Open Sans"/>
                <a:sym typeface="Open Sans"/>
              </a:rPr>
              <a:t>Once approved for Medicaid Visit </a:t>
            </a:r>
            <a:r>
              <a:rPr lang="en" sz="1500" u="sng">
                <a:solidFill>
                  <a:srgbClr val="0097A7"/>
                </a:solidFill>
                <a:latin typeface="Open Sans"/>
                <a:ea typeface="Open Sans"/>
                <a:cs typeface="Open Sans"/>
                <a:sym typeface="Open Sans"/>
                <a:hlinkClick r:id="rId5">
                  <a:extLst>
                    <a:ext uri="{A12FA001-AC4F-418D-AE19-62706E023703}">
                      <ahyp:hlinkClr val="tx"/>
                    </a:ext>
                  </a:extLst>
                </a:hlinkClick>
              </a:rPr>
              <a:t>www.medicaid.utah.gov/ltc-2/epas/</a:t>
            </a:r>
            <a:endParaRPr sz="15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Clr>
                <a:schemeClr val="dk2"/>
              </a:buClr>
              <a:buSzPts val="1100"/>
              <a:buFont typeface="Arial"/>
              <a:buNone/>
            </a:pPr>
            <a:r>
              <a:t/>
            </a:r>
            <a:endParaRPr sz="6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Clr>
                <a:schemeClr val="dk2"/>
              </a:buClr>
              <a:buSzPts val="1100"/>
              <a:buFont typeface="Arial"/>
              <a:buNone/>
            </a:pPr>
            <a:r>
              <a:rPr lang="en" sz="1500">
                <a:solidFill>
                  <a:srgbClr val="595959"/>
                </a:solidFill>
                <a:latin typeface="Open Sans"/>
                <a:ea typeface="Open Sans"/>
                <a:cs typeface="Open Sans"/>
                <a:sym typeface="Open Sans"/>
              </a:rPr>
              <a:t>Click on the EPAS Application Portal link which will take you to </a:t>
            </a:r>
            <a:r>
              <a:rPr lang="en" sz="1500" u="sng">
                <a:solidFill>
                  <a:srgbClr val="0097A7"/>
                </a:solidFill>
                <a:latin typeface="Open Sans"/>
                <a:ea typeface="Open Sans"/>
                <a:cs typeface="Open Sans"/>
                <a:sym typeface="Open Sans"/>
                <a:hlinkClick r:id="rId6">
                  <a:extLst>
                    <a:ext uri="{A12FA001-AC4F-418D-AE19-62706E023703}">
                      <ahyp:hlinkClr val="tx"/>
                    </a:ext>
                  </a:extLst>
                </a:hlinkClick>
              </a:rPr>
              <a:t>https://prism-appin.health.utah.gov/applicationRequest/applicationRequestNonMedicaid?module=CARE</a:t>
            </a:r>
            <a:endParaRPr sz="15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Clr>
                <a:schemeClr val="dk2"/>
              </a:buClr>
              <a:buSzPts val="1100"/>
              <a:buFont typeface="Arial"/>
              <a:buNone/>
            </a:pPr>
            <a:r>
              <a:t/>
            </a:r>
            <a:endParaRPr sz="6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Clr>
                <a:schemeClr val="dk2"/>
              </a:buClr>
              <a:buSzPts val="1100"/>
              <a:buFont typeface="Arial"/>
              <a:buNone/>
            </a:pPr>
            <a:r>
              <a:rPr lang="en" sz="1500">
                <a:solidFill>
                  <a:srgbClr val="595959"/>
                </a:solidFill>
                <a:latin typeface="Open Sans"/>
                <a:ea typeface="Open Sans"/>
                <a:cs typeface="Open Sans"/>
                <a:sym typeface="Open Sans"/>
              </a:rPr>
              <a:t>You can apply,  by accessing the above link or following the directions below. </a:t>
            </a:r>
            <a:endParaRPr sz="15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Clr>
                <a:schemeClr val="dk2"/>
              </a:buClr>
              <a:buSzPts val="1100"/>
              <a:buFont typeface="Arial"/>
              <a:buNone/>
            </a:pPr>
            <a:r>
              <a:t/>
            </a:r>
            <a:endParaRPr sz="15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Clr>
                <a:schemeClr val="dk2"/>
              </a:buClr>
              <a:buSzPts val="1100"/>
              <a:buFont typeface="Arial"/>
              <a:buNone/>
            </a:pPr>
            <a:r>
              <a:rPr lang="en" sz="1500">
                <a:solidFill>
                  <a:srgbClr val="595959"/>
                </a:solidFill>
                <a:latin typeface="Open Sans"/>
                <a:ea typeface="Open Sans"/>
                <a:cs typeface="Open Sans"/>
                <a:sym typeface="Open Sans"/>
              </a:rPr>
              <a:t>Complete the EPAS application and submit it to the EPAS Specialist by fax (801) 323-1588, email: </a:t>
            </a:r>
            <a:r>
              <a:rPr lang="en" sz="1500" u="sng">
                <a:solidFill>
                  <a:srgbClr val="0097A7"/>
                </a:solidFill>
                <a:latin typeface="Open Sans"/>
                <a:ea typeface="Open Sans"/>
                <a:cs typeface="Open Sans"/>
                <a:sym typeface="Open Sans"/>
                <a:hlinkClick r:id="rId7">
                  <a:extLst>
                    <a:ext uri="{A12FA001-AC4F-418D-AE19-62706E023703}">
                      <ahyp:hlinkClr val="tx"/>
                    </a:ext>
                  </a:extLst>
                </a:hlinkClick>
              </a:rPr>
              <a:t>epas@utah.gov</a:t>
            </a:r>
            <a:r>
              <a:rPr lang="en" sz="1500">
                <a:solidFill>
                  <a:srgbClr val="595959"/>
                </a:solidFill>
                <a:latin typeface="Open Sans"/>
                <a:ea typeface="Open Sans"/>
                <a:cs typeface="Open Sans"/>
                <a:sym typeface="Open Sans"/>
              </a:rPr>
              <a:t>  or </a:t>
            </a:r>
            <a:endParaRPr sz="15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600">
              <a:solidFill>
                <a:srgbClr val="595959"/>
              </a:solidFill>
              <a:latin typeface="Open Sans"/>
              <a:ea typeface="Open Sans"/>
              <a:cs typeface="Open Sans"/>
              <a:sym typeface="Open Sans"/>
            </a:endParaRPr>
          </a:p>
          <a:p>
            <a:pPr indent="0" lvl="0" marL="0" rtl="0" algn="l">
              <a:lnSpc>
                <a:spcPct val="115000"/>
              </a:lnSpc>
              <a:spcBef>
                <a:spcPts val="0"/>
              </a:spcBef>
              <a:spcAft>
                <a:spcPts val="0"/>
              </a:spcAft>
              <a:buNone/>
            </a:pPr>
            <a:r>
              <a:rPr lang="en" sz="1500">
                <a:solidFill>
                  <a:srgbClr val="595959"/>
                </a:solidFill>
                <a:latin typeface="Open Sans"/>
                <a:ea typeface="Open Sans"/>
                <a:cs typeface="Open Sans"/>
                <a:sym typeface="Open Sans"/>
              </a:rPr>
              <a:t>Mail: 	Dept of Health and Human Services</a:t>
            </a:r>
            <a:endParaRPr sz="1500">
              <a:solidFill>
                <a:srgbClr val="595959"/>
              </a:solidFill>
              <a:latin typeface="Open Sans"/>
              <a:ea typeface="Open Sans"/>
              <a:cs typeface="Open Sans"/>
              <a:sym typeface="Open Sans"/>
            </a:endParaRPr>
          </a:p>
          <a:p>
            <a:pPr indent="457200" lvl="0" marL="457200" rtl="0" algn="l">
              <a:lnSpc>
                <a:spcPct val="115000"/>
              </a:lnSpc>
              <a:spcBef>
                <a:spcPts val="0"/>
              </a:spcBef>
              <a:spcAft>
                <a:spcPts val="0"/>
              </a:spcAft>
              <a:buClr>
                <a:schemeClr val="dk2"/>
              </a:buClr>
              <a:buSzPts val="1100"/>
              <a:buFont typeface="Arial"/>
              <a:buNone/>
            </a:pPr>
            <a:r>
              <a:rPr lang="en" sz="1500">
                <a:solidFill>
                  <a:srgbClr val="595959"/>
                </a:solidFill>
                <a:latin typeface="Open Sans"/>
                <a:ea typeface="Open Sans"/>
                <a:cs typeface="Open Sans"/>
                <a:sym typeface="Open Sans"/>
              </a:rPr>
              <a:t>Attn: EPAS Specialist</a:t>
            </a:r>
            <a:endParaRPr sz="1500">
              <a:solidFill>
                <a:srgbClr val="595959"/>
              </a:solidFill>
              <a:latin typeface="Open Sans"/>
              <a:ea typeface="Open Sans"/>
              <a:cs typeface="Open Sans"/>
              <a:sym typeface="Open Sans"/>
            </a:endParaRPr>
          </a:p>
          <a:p>
            <a:pPr indent="457200" lvl="0" marL="457200" rtl="0" algn="l">
              <a:lnSpc>
                <a:spcPct val="115000"/>
              </a:lnSpc>
              <a:spcBef>
                <a:spcPts val="0"/>
              </a:spcBef>
              <a:spcAft>
                <a:spcPts val="0"/>
              </a:spcAft>
              <a:buClr>
                <a:schemeClr val="dk2"/>
              </a:buClr>
              <a:buSzPts val="1100"/>
              <a:buFont typeface="Arial"/>
              <a:buNone/>
            </a:pPr>
            <a:r>
              <a:rPr lang="en" sz="1500">
                <a:solidFill>
                  <a:srgbClr val="595959"/>
                </a:solidFill>
                <a:latin typeface="Open Sans"/>
                <a:ea typeface="Open Sans"/>
                <a:cs typeface="Open Sans"/>
                <a:sym typeface="Open Sans"/>
              </a:rPr>
              <a:t>PO Box 143112</a:t>
            </a:r>
            <a:endParaRPr sz="1500">
              <a:solidFill>
                <a:srgbClr val="595959"/>
              </a:solidFill>
              <a:latin typeface="Open Sans"/>
              <a:ea typeface="Open Sans"/>
              <a:cs typeface="Open Sans"/>
              <a:sym typeface="Open Sans"/>
            </a:endParaRPr>
          </a:p>
          <a:p>
            <a:pPr indent="457200" lvl="0" marL="457200" rtl="0" algn="l">
              <a:lnSpc>
                <a:spcPct val="115000"/>
              </a:lnSpc>
              <a:spcBef>
                <a:spcPts val="0"/>
              </a:spcBef>
              <a:spcAft>
                <a:spcPts val="0"/>
              </a:spcAft>
              <a:buClr>
                <a:schemeClr val="dk2"/>
              </a:buClr>
              <a:buSzPts val="1100"/>
              <a:buFont typeface="Arial"/>
              <a:buNone/>
            </a:pPr>
            <a:r>
              <a:rPr lang="en" sz="1500">
                <a:solidFill>
                  <a:srgbClr val="595959"/>
                </a:solidFill>
                <a:latin typeface="Open Sans"/>
                <a:ea typeface="Open Sans"/>
                <a:cs typeface="Open Sans"/>
                <a:sym typeface="Open Sans"/>
              </a:rPr>
              <a:t>Salt Lake City, UT 84114-3112		</a:t>
            </a:r>
            <a:endParaRPr sz="13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HHS 2 Color Block">
  <a:themeElements>
    <a:clrScheme name="Gameday">
      <a:dk1>
        <a:srgbClr val="490F52"/>
      </a:dk1>
      <a:lt1>
        <a:srgbClr val="FFFFFF"/>
      </a:lt1>
      <a:dk2>
        <a:srgbClr val="000000"/>
      </a:dk2>
      <a:lt2>
        <a:srgbClr val="666666"/>
      </a:lt2>
      <a:accent1>
        <a:srgbClr val="23A595"/>
      </a:accent1>
      <a:accent2>
        <a:srgbClr val="490F52"/>
      </a:accent2>
      <a:accent3>
        <a:srgbClr val="490F52"/>
      </a:accent3>
      <a:accent4>
        <a:srgbClr val="23A595"/>
      </a:accent4>
      <a:accent5>
        <a:srgbClr val="FFFFFF"/>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